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23"/>
  </p:notesMasterIdLst>
  <p:handoutMasterIdLst>
    <p:handoutMasterId r:id="rId24"/>
  </p:handoutMasterIdLst>
  <p:sldIdLst>
    <p:sldId id="281" r:id="rId7"/>
    <p:sldId id="369" r:id="rId8"/>
    <p:sldId id="283" r:id="rId9"/>
    <p:sldId id="315" r:id="rId10"/>
    <p:sldId id="320" r:id="rId11"/>
    <p:sldId id="322" r:id="rId12"/>
    <p:sldId id="354" r:id="rId13"/>
    <p:sldId id="316" r:id="rId14"/>
    <p:sldId id="355" r:id="rId15"/>
    <p:sldId id="317" r:id="rId16"/>
    <p:sldId id="362" r:id="rId17"/>
    <p:sldId id="292" r:id="rId18"/>
    <p:sldId id="358" r:id="rId19"/>
    <p:sldId id="366" r:id="rId20"/>
    <p:sldId id="363" r:id="rId21"/>
    <p:sldId id="367" r:id="rId22"/>
  </p:sldIdLst>
  <p:sldSz cx="16257588" cy="9144000"/>
  <p:notesSz cx="6858000" cy="9144000"/>
  <p:embeddedFontLst>
    <p:embeddedFont>
      <p:font typeface="Calibri" panose="020F0502020204030204" pitchFamily="34" charset="0"/>
      <p:regular r:id="rId25"/>
      <p:bold r:id="rId26"/>
      <p:italic r:id="rId27"/>
      <p:boldItalic r:id="rId28"/>
    </p:embeddedFont>
    <p:embeddedFont>
      <p:font typeface="Overpass Mono" panose="00000509000000000000" pitchFamily="50" charset="0"/>
      <p:regular r:id="rId29"/>
      <p:bold r:id="rId30"/>
    </p:embeddedFont>
    <p:embeddedFont>
      <p:font typeface="Verdana" panose="020B0604030504040204" pitchFamily="34" charset="0"/>
      <p:regular r:id="rId31"/>
      <p:bold r:id="rId32"/>
      <p:italic r:id="rId33"/>
      <p:boldItalic r:id="rId3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3" clrIdx="0">
    <p:extLst>
      <p:ext uri="{19B8F6BF-5375-455C-9EA6-DF929625EA0E}">
        <p15:presenceInfo xmlns:p15="http://schemas.microsoft.com/office/powerpoint/2012/main" userId="Sarah Nietopski" providerId="None"/>
      </p:ext>
    </p:extLst>
  </p:cmAuthor>
  <p:cmAuthor id="2" name="Ger Graus" initials="GG" lastIdx="5" clrIdx="1">
    <p:extLst>
      <p:ext uri="{19B8F6BF-5375-455C-9EA6-DF929625EA0E}">
        <p15:presenceInfo xmlns:p15="http://schemas.microsoft.com/office/powerpoint/2012/main" userId="S::ger.graus@ico.org.uk::2c3eda81-664f-45aa-9130-b5e7537e5789" providerId="AD"/>
      </p:ext>
    </p:extLst>
  </p:cmAuthor>
  <p:cmAuthor id="3" name="Sarah Nietopski" initials="SN [2]" lastIdx="4"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19967"/>
    <a:srgbClr val="791D7E"/>
    <a:srgbClr val="F6E249"/>
    <a:srgbClr val="EC008C"/>
    <a:srgbClr val="F599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9FA447-1BBB-4B72-AAD3-E2C482DC4E86}" v="2" dt="2021-07-01T10:22:58.8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80"/>
    <p:restoredTop sz="96085" autoAdjust="0"/>
  </p:normalViewPr>
  <p:slideViewPr>
    <p:cSldViewPr snapToGrid="0" snapToObjects="1">
      <p:cViewPr varScale="1">
        <p:scale>
          <a:sx n="71" d="100"/>
          <a:sy n="71" d="100"/>
        </p:scale>
        <p:origin x="57" y="213"/>
      </p:cViewPr>
      <p:guideLst/>
    </p:cSldViewPr>
  </p:slideViewPr>
  <p:outlineViewPr>
    <p:cViewPr>
      <p:scale>
        <a:sx n="33" d="100"/>
        <a:sy n="33" d="100"/>
      </p:scale>
      <p:origin x="0" y="0"/>
    </p:cViewPr>
  </p:outlineViewPr>
  <p:notesTextViewPr>
    <p:cViewPr>
      <p:scale>
        <a:sx n="70" d="100"/>
        <a:sy n="70"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2.fntdata"/><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font" Target="fonts/font10.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7.fntdata"/><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6/9/2022</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6/9/2022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 </a:t>
            </a:r>
          </a:p>
          <a:p>
            <a:pPr marL="285750" lvl="0" indent="-285750" algn="l" rtl="0">
              <a:lnSpc>
                <a:spcPct val="117999"/>
              </a:lnSpc>
              <a:spcBef>
                <a:spcPts val="0"/>
              </a:spcBef>
              <a:spcAft>
                <a:spcPts val="0"/>
              </a:spcAft>
              <a:buFont typeface="Calibri" panose="020B0604020202020204" pitchFamily="34" charset="0"/>
              <a:buChar char="•"/>
            </a:pPr>
            <a:r>
              <a:rPr lang="en-GB" sz="1600" dirty="0">
                <a:latin typeface="+mn-lt"/>
                <a:ea typeface="Calibri"/>
                <a:cs typeface="Calibri"/>
                <a:sym typeface="Calibri"/>
              </a:rPr>
              <a:t>Read through the story or hand out the </a:t>
            </a:r>
            <a:r>
              <a:rPr lang="en-GB" sz="1600" b="1" dirty="0">
                <a:latin typeface="+mn-lt"/>
                <a:ea typeface="Calibri"/>
                <a:cs typeface="Calibri"/>
                <a:sym typeface="Calibri"/>
              </a:rPr>
              <a:t>Jay’s Personal Data worksheet </a:t>
            </a:r>
            <a:r>
              <a:rPr lang="en-GB" sz="1600" dirty="0">
                <a:latin typeface="+mn-lt"/>
                <a:ea typeface="Calibri"/>
                <a:cs typeface="Calibri"/>
                <a:sym typeface="Calibri"/>
              </a:rPr>
              <a:t>to groups of pupils. There are at least four pieces of personal data in the story that could be learnt about Jay. Can pupils spot them all?</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263898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 </a:t>
            </a:r>
          </a:p>
          <a:p>
            <a:pPr marL="285750" lvl="0" indent="-285750" algn="l" rtl="0">
              <a:lnSpc>
                <a:spcPct val="117999"/>
              </a:lnSpc>
              <a:spcBef>
                <a:spcPts val="0"/>
              </a:spcBef>
              <a:spcAft>
                <a:spcPts val="0"/>
              </a:spcAft>
              <a:buFont typeface="Calibri" panose="020B0604020202020204" pitchFamily="34" charset="0"/>
              <a:buChar char="•"/>
            </a:pPr>
            <a:r>
              <a:rPr lang="en-GB" sz="1600" dirty="0">
                <a:latin typeface="+mn-lt"/>
                <a:ea typeface="Calibri"/>
                <a:cs typeface="Calibri"/>
                <a:sym typeface="Calibri"/>
              </a:rPr>
              <a:t>Reveal the four</a:t>
            </a:r>
            <a:r>
              <a:rPr lang="en-GB" sz="1600" baseline="0" dirty="0">
                <a:latin typeface="+mn-lt"/>
                <a:ea typeface="Calibri"/>
                <a:cs typeface="Calibri"/>
                <a:sym typeface="Calibri"/>
              </a:rPr>
              <a:t> pieces of personal data that Jay has shared</a:t>
            </a:r>
            <a:r>
              <a:rPr lang="en-GB" sz="1600" dirty="0">
                <a:latin typeface="+mn-lt"/>
                <a:ea typeface="Calibri"/>
                <a:cs typeface="Calibri"/>
                <a:sym typeface="Calibri"/>
              </a:rPr>
              <a:t>.</a:t>
            </a:r>
          </a:p>
          <a:p>
            <a:pPr marL="285750" marR="0" lvl="0" indent="-285750" algn="l" defTabSz="1219261" rtl="0" eaLnBrk="1" fontAlgn="auto" latinLnBrk="0" hangingPunct="1">
              <a:lnSpc>
                <a:spcPct val="117999"/>
              </a:lnSpc>
              <a:spcBef>
                <a:spcPts val="0"/>
              </a:spcBef>
              <a:spcAft>
                <a:spcPts val="0"/>
              </a:spcAft>
              <a:buClrTx/>
              <a:buSzTx/>
              <a:buFont typeface="Calibri" panose="020B0604020202020204" pitchFamily="34" charset="0"/>
              <a:buChar char="•"/>
              <a:tabLst/>
              <a:defRPr/>
            </a:pPr>
            <a:r>
              <a:rPr lang="en-GB" sz="1600" dirty="0">
                <a:latin typeface="+mn-lt"/>
                <a:ea typeface="Calibri"/>
                <a:cs typeface="Calibri"/>
                <a:sym typeface="Calibri"/>
              </a:rPr>
              <a:t>It’s possible that some pupils may identify other forms of personal data such as IP addresses or cookies. This should be acknowledged if raised, but isn’t the key learning outcome of this exercise.</a:t>
            </a:r>
          </a:p>
          <a:p>
            <a:pPr marL="285750" lvl="0" indent="-285750" algn="l" rtl="0">
              <a:lnSpc>
                <a:spcPct val="117999"/>
              </a:lnSpc>
              <a:spcBef>
                <a:spcPts val="0"/>
              </a:spcBef>
              <a:spcAft>
                <a:spcPts val="0"/>
              </a:spcAft>
              <a:buFont typeface="Calibri" panose="020B0604020202020204" pitchFamily="34" charset="0"/>
              <a:buChar char="•"/>
            </a:pP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3490750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3 (10 minutes)</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Companies can collect our personal data to personalise services and make our lives more convenient. Ask pupils</a:t>
            </a:r>
            <a:r>
              <a:rPr lang="en-GB" sz="1600" baseline="0" dirty="0">
                <a:latin typeface="+mn-lt"/>
                <a:ea typeface="Calibri"/>
                <a:cs typeface="Calibri"/>
                <a:sym typeface="Calibri"/>
              </a:rPr>
              <a:t> for examples, and show the three on the slide.</a:t>
            </a: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2650998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3 </a:t>
            </a:r>
            <a:endParaRPr lang="en-GB" sz="1600" b="1"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Companies collect our personal data so that they can understand our interests and how we live. They use our ‘data profiles’ to show us targeted adverts in order to influence our opinions and behaviours. </a:t>
            </a:r>
          </a:p>
          <a:p>
            <a:pPr marL="457200" lvl="0" indent="-311150" algn="l" rtl="0">
              <a:lnSpc>
                <a:spcPct val="117999"/>
              </a:lnSpc>
              <a:spcBef>
                <a:spcPts val="0"/>
              </a:spcBef>
              <a:spcAft>
                <a:spcPts val="0"/>
              </a:spcAft>
              <a:buSzPts val="1300"/>
              <a:buFont typeface="Calibri"/>
              <a:buChar char="●"/>
            </a:pPr>
            <a:r>
              <a:rPr lang="en-GB" sz="1600" dirty="0">
                <a:solidFill>
                  <a:schemeClr val="dk1"/>
                </a:solidFill>
                <a:latin typeface="+mn-lt"/>
                <a:ea typeface="Calibri"/>
                <a:cs typeface="Calibri"/>
                <a:sym typeface="Calibri"/>
              </a:rPr>
              <a:t>Some websites and apps share your personal data with other companies. This means your personal information is not kept private and you don’t know who will have access to it. </a:t>
            </a: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350760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3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Hand out the </a:t>
            </a:r>
            <a:r>
              <a:rPr lang="en-GB" sz="1600" b="1" dirty="0">
                <a:latin typeface="+mn-lt"/>
                <a:ea typeface="Calibri"/>
                <a:cs typeface="Calibri"/>
                <a:sym typeface="Calibri"/>
              </a:rPr>
              <a:t>Personal Data - Positive or Negative? worksheet</a:t>
            </a:r>
            <a:r>
              <a:rPr lang="en-GB" sz="1600" dirty="0">
                <a:latin typeface="+mn-lt"/>
                <a:ea typeface="Calibri"/>
                <a:cs typeface="Calibri"/>
                <a:sym typeface="Calibri"/>
              </a:rPr>
              <a:t> to small </a:t>
            </a:r>
            <a:r>
              <a:rPr lang="en-GB" sz="1600" dirty="0">
                <a:solidFill>
                  <a:srgbClr val="FF0000"/>
                </a:solidFill>
                <a:latin typeface="+mn-lt"/>
                <a:ea typeface="Calibri"/>
                <a:cs typeface="Calibri"/>
                <a:sym typeface="Calibri"/>
              </a:rPr>
              <a:t>groups o</a:t>
            </a:r>
            <a:r>
              <a:rPr lang="en-GB" sz="1600" dirty="0">
                <a:latin typeface="+mn-lt"/>
                <a:ea typeface="Calibri"/>
                <a:cs typeface="Calibri"/>
                <a:sym typeface="Calibri"/>
              </a:rPr>
              <a:t>r complete the exercise </a:t>
            </a:r>
            <a:r>
              <a:rPr lang="en-GB" sz="1600" dirty="0">
                <a:solidFill>
                  <a:schemeClr val="dk1"/>
                </a:solidFill>
                <a:latin typeface="+mn-lt"/>
                <a:ea typeface="Calibri"/>
                <a:cs typeface="Calibri"/>
                <a:sym typeface="Calibri"/>
              </a:rPr>
              <a:t>as a class </a:t>
            </a:r>
            <a:r>
              <a:rPr lang="en-GB" sz="1600" dirty="0">
                <a:latin typeface="+mn-lt"/>
                <a:ea typeface="Calibri"/>
                <a:cs typeface="Calibri"/>
                <a:sym typeface="Calibri"/>
              </a:rPr>
              <a:t>using the slide.</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Ask pupils whether they think these examples are positive or negative ways of using personal data. </a:t>
            </a:r>
            <a:r>
              <a:rPr lang="en-GB" sz="1600" dirty="0">
                <a:solidFill>
                  <a:schemeClr val="dk1"/>
                </a:solidFill>
                <a:latin typeface="+mn-lt"/>
                <a:ea typeface="Calibri"/>
                <a:cs typeface="Calibri"/>
                <a:sym typeface="Calibri"/>
              </a:rPr>
              <a:t>Would people find them useful or annoying? </a:t>
            </a:r>
            <a:r>
              <a:rPr lang="en-GB" sz="1600" dirty="0">
                <a:latin typeface="+mn-lt"/>
                <a:ea typeface="Calibri"/>
                <a:cs typeface="Calibri"/>
                <a:sym typeface="Calibri"/>
              </a:rPr>
              <a:t>They should justify their opinions but remind them that there is no right answer.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Companies collect our personal data so that they can understand our interests and how we live. They build a picture - or profile - us. They use these ‘data profiles’ to show us targeted adverts and notifications to influence our opinions and behaviours.</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a:p>
        </p:txBody>
      </p:sp>
    </p:spTree>
    <p:extLst>
      <p:ext uri="{BB962C8B-B14F-4D97-AF65-F5344CB8AC3E}">
        <p14:creationId xmlns:p14="http://schemas.microsoft.com/office/powerpoint/2010/main" val="2861815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Plenary (5 minutes)</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Based on what they have learnt, why do pupils think personal data is so valuable to companies? </a:t>
            </a:r>
          </a:p>
          <a:p>
            <a:pPr marL="0" lvl="0" indent="0" algn="l" rtl="0">
              <a:lnSpc>
                <a:spcPct val="117999"/>
              </a:lnSpc>
              <a:spcBef>
                <a:spcPts val="0"/>
              </a:spcBef>
              <a:spcAft>
                <a:spcPts val="0"/>
              </a:spcAft>
              <a:buNone/>
            </a:pPr>
            <a:endParaRPr lang="en-GB" sz="14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a:p>
        </p:txBody>
      </p:sp>
    </p:spTree>
    <p:extLst>
      <p:ext uri="{BB962C8B-B14F-4D97-AF65-F5344CB8AC3E}">
        <p14:creationId xmlns:p14="http://schemas.microsoft.com/office/powerpoint/2010/main" val="2465298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a:p>
        </p:txBody>
      </p:sp>
    </p:spTree>
    <p:extLst>
      <p:ext uri="{BB962C8B-B14F-4D97-AF65-F5344CB8AC3E}">
        <p14:creationId xmlns:p14="http://schemas.microsoft.com/office/powerpoint/2010/main" val="2343096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3337210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Learning outcomes (5 minutes)</a:t>
            </a:r>
            <a:endParaRPr lang="en-GB" sz="1600" dirty="0">
              <a:latin typeface="+mn-lt"/>
              <a:ea typeface="Calibri"/>
              <a:cs typeface="Calibri"/>
              <a:sym typeface="Calibri"/>
            </a:endParaRPr>
          </a:p>
          <a:p>
            <a:pPr marL="285750" lvl="0" indent="-285750">
              <a:lnSpc>
                <a:spcPct val="117999"/>
              </a:lnSpc>
              <a:buFont typeface="Calibri" panose="020B0604020202020204" pitchFamily="34" charset="0"/>
              <a:buChar char="•"/>
            </a:pPr>
            <a:r>
              <a:rPr lang="en-GB" sz="1600" dirty="0">
                <a:latin typeface="+mn-lt"/>
                <a:ea typeface="Calibri"/>
                <a:cs typeface="Calibri"/>
                <a:sym typeface="Calibri"/>
              </a:rPr>
              <a:t>This lesson aims to </a:t>
            </a:r>
            <a:r>
              <a:rPr lang="en-GB" sz="1600" dirty="0">
                <a:solidFill>
                  <a:schemeClr val="dk1"/>
                </a:solidFill>
                <a:latin typeface="Calibri" panose="020F0502020204030204" pitchFamily="34" charset="0"/>
                <a:ea typeface="Calibri"/>
                <a:cs typeface="Calibri" panose="020F0502020204030204" pitchFamily="34" charset="0"/>
                <a:sym typeface="Calibri"/>
              </a:rPr>
              <a:t>aims to make pupils aware of what personal data is, how it is collected and how it is used.</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398419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SzPts val="2200"/>
              <a:buFont typeface="Calibri"/>
              <a:buNone/>
            </a:pPr>
            <a:r>
              <a:rPr lang="en-GB" sz="1600" b="1" u="sng" dirty="0">
                <a:latin typeface="+mn-lt"/>
                <a:ea typeface="Calibri"/>
                <a:cs typeface="Calibri"/>
                <a:sym typeface="Calibri"/>
              </a:rPr>
              <a:t>Starter (5 minutes)</a:t>
            </a:r>
            <a:endParaRPr lang="en-GB" sz="1600" u="sng"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Ask pupils what they think personal data is. Gather some answers, </a:t>
            </a:r>
            <a:r>
              <a:rPr lang="en-GB" sz="1600" dirty="0" err="1">
                <a:latin typeface="+mn-lt"/>
                <a:ea typeface="Calibri"/>
                <a:cs typeface="Calibri"/>
                <a:sym typeface="Calibri"/>
              </a:rPr>
              <a:t>eg</a:t>
            </a:r>
            <a:r>
              <a:rPr lang="en-GB" sz="1600" dirty="0">
                <a:latin typeface="+mn-lt"/>
                <a:ea typeface="Calibri"/>
                <a:cs typeface="Calibri"/>
                <a:sym typeface="Calibri"/>
              </a:rPr>
              <a:t> on a class mind map on the board, or by using sticky notes.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Then bring the two definitions onscreen and carry out a class vote. </a:t>
            </a:r>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11750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200"/>
              <a:buFont typeface="Calibri"/>
              <a:buNone/>
            </a:pPr>
            <a:r>
              <a:rPr lang="en-GB" sz="1600" b="1" u="sng" dirty="0">
                <a:solidFill>
                  <a:schemeClr val="dk1"/>
                </a:solidFill>
                <a:latin typeface="+mn-lt"/>
                <a:ea typeface="Calibri"/>
                <a:cs typeface="Calibri"/>
                <a:sym typeface="Calibri"/>
              </a:rPr>
              <a:t>Starter</a:t>
            </a:r>
            <a:endParaRPr lang="en-GB" sz="1600" u="sng" dirty="0">
              <a:solidFill>
                <a:schemeClr val="dk1"/>
              </a:solidFill>
              <a:latin typeface="+mn-lt"/>
              <a:ea typeface="Calibri"/>
              <a:cs typeface="Calibri"/>
              <a:sym typeface="Calibri"/>
            </a:endParaRP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Explain that personal data includes your name and age, but also any other information about you or the things that you do.</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Now that pupils know the correct definition, can they think of any examples of personal data? </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3326724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200"/>
              <a:buFont typeface="Calibri"/>
              <a:buNone/>
            </a:pPr>
            <a:r>
              <a:rPr lang="en-GB" sz="1600" b="1" u="sng" dirty="0">
                <a:solidFill>
                  <a:schemeClr val="dk1"/>
                </a:solidFill>
                <a:latin typeface="+mn-lt"/>
                <a:ea typeface="Calibri"/>
                <a:cs typeface="Calibri"/>
                <a:sym typeface="Calibri"/>
              </a:rPr>
              <a:t>Starter</a:t>
            </a:r>
            <a:endParaRPr lang="en-GB" sz="1600" u="sng" dirty="0">
              <a:solidFill>
                <a:schemeClr val="dk1"/>
              </a:solidFill>
              <a:latin typeface="+mn-lt"/>
              <a:ea typeface="Calibri"/>
              <a:cs typeface="Calibri"/>
              <a:sym typeface="Calibri"/>
            </a:endParaRP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Explain that personal data includes your name and age, but also any other information about you or the things that you do.</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Now that pupils know the correct definition, can they think of any examples of personal data? </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120605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Activity 1 (10 minutes)</a:t>
            </a:r>
          </a:p>
          <a:p>
            <a:pPr marL="285750" indent="-285750">
              <a:buFont typeface="Calibri" panose="020B0604020202020204" pitchFamily="34" charset="0"/>
              <a:buChar char="•"/>
            </a:pPr>
            <a:r>
              <a:rPr lang="en-US" dirty="0"/>
              <a:t>Ask pupils what type of personal data online maps can collect? (Answer: your current </a:t>
            </a:r>
            <a:r>
              <a:rPr lang="en-US" b="1" dirty="0"/>
              <a:t>location</a:t>
            </a:r>
            <a:r>
              <a:rPr lang="en-US" dirty="0"/>
              <a:t>.)  Some pupils may know that if you turn on your location settings, you can find your location on the map. This helps the map to give you directions, and show you a route. </a:t>
            </a:r>
          </a:p>
          <a:p>
            <a:pPr marL="285750" indent="-285750">
              <a:buFont typeface="Calibri" panose="020B0604020202020204" pitchFamily="34" charset="0"/>
              <a:buChar char="•"/>
            </a:pPr>
            <a:r>
              <a:rPr lang="en-US" dirty="0"/>
              <a:t>Your </a:t>
            </a:r>
            <a:r>
              <a:rPr lang="en-US" b="1" dirty="0"/>
              <a:t>location</a:t>
            </a:r>
            <a:r>
              <a:rPr lang="en-US" dirty="0"/>
              <a:t> is personal data, because it is information about you.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2827529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Activity 1</a:t>
            </a:r>
          </a:p>
          <a:p>
            <a:pPr marL="285750" indent="-285750">
              <a:buFont typeface="Calibri" panose="020B0604020202020204" pitchFamily="34" charset="0"/>
              <a:buChar char="•"/>
            </a:pPr>
            <a:r>
              <a:rPr lang="en-US" dirty="0"/>
              <a:t>Ask pupils if they can think of forms that people fill out online.  There are lots of different types, such as registering for a gaming site, buying tickets for an event, signing up for social media or buying an item online. </a:t>
            </a:r>
          </a:p>
          <a:p>
            <a:pPr marL="285750" indent="-285750">
              <a:buFont typeface="Calibri" panose="020B0604020202020204" pitchFamily="34" charset="0"/>
              <a:buChar char="•"/>
            </a:pPr>
            <a:r>
              <a:rPr lang="en-US" dirty="0"/>
              <a:t>Online forms collect </a:t>
            </a:r>
            <a:r>
              <a:rPr lang="en-US" b="1" dirty="0"/>
              <a:t>personal data, </a:t>
            </a:r>
            <a:r>
              <a:rPr lang="en-US" dirty="0"/>
              <a:t>such as name, address, age, email, gender, bank details, phone number, preferences. </a:t>
            </a:r>
          </a:p>
          <a:p>
            <a:endParaRPr lang="en-US" dirty="0"/>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1560020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1 </a:t>
            </a:r>
          </a:p>
          <a:p>
            <a:pPr marL="285750" lvl="0" indent="-285750" algn="l" rtl="0">
              <a:lnSpc>
                <a:spcPct val="117999"/>
              </a:lnSpc>
              <a:spcBef>
                <a:spcPts val="0"/>
              </a:spcBef>
              <a:spcAft>
                <a:spcPts val="0"/>
              </a:spcAft>
              <a:buClr>
                <a:schemeClr val="dk1"/>
              </a:buClr>
              <a:buSzPts val="1300"/>
              <a:buFont typeface="Calibri" panose="020B0604020202020204" pitchFamily="34" charset="0"/>
              <a:buChar char="•"/>
            </a:pPr>
            <a:r>
              <a:rPr lang="en-GB" sz="1600" dirty="0">
                <a:latin typeface="+mn-lt"/>
                <a:ea typeface="Calibri"/>
                <a:cs typeface="Calibri"/>
                <a:sym typeface="Calibri"/>
              </a:rPr>
              <a:t>Online searches themselves are </a:t>
            </a:r>
            <a:r>
              <a:rPr lang="en-GB" sz="1600" b="1" dirty="0">
                <a:latin typeface="+mn-lt"/>
                <a:ea typeface="Calibri"/>
                <a:cs typeface="Calibri"/>
                <a:sym typeface="Calibri"/>
              </a:rPr>
              <a:t>personal data</a:t>
            </a:r>
            <a:r>
              <a:rPr lang="en-GB" sz="1600" dirty="0">
                <a:latin typeface="+mn-lt"/>
                <a:ea typeface="Calibri"/>
                <a:cs typeface="Calibri"/>
                <a:sym typeface="Calibri"/>
              </a:rPr>
              <a:t> because they can tell us things about a person, such as what they are interested in, where they live, or how old they are - depending on what they search for. </a:t>
            </a:r>
          </a:p>
          <a:p>
            <a:pPr marL="285750" lvl="0" indent="-285750" algn="l" rtl="0">
              <a:lnSpc>
                <a:spcPct val="117999"/>
              </a:lnSpc>
              <a:spcBef>
                <a:spcPts val="0"/>
              </a:spcBef>
              <a:spcAft>
                <a:spcPts val="0"/>
              </a:spcAft>
              <a:buClr>
                <a:schemeClr val="dk1"/>
              </a:buClr>
              <a:buSzPts val="1300"/>
              <a:buFont typeface="Calibri" panose="020B0604020202020204" pitchFamily="34" charset="0"/>
              <a:buChar char="•"/>
            </a:pPr>
            <a:r>
              <a:rPr lang="en-GB" sz="1600" dirty="0">
                <a:latin typeface="+mn-lt"/>
                <a:ea typeface="Calibri"/>
                <a:cs typeface="Calibri"/>
                <a:sym typeface="Calibri"/>
              </a:rPr>
              <a:t>Prompt pupils by asking them if they have ever noticed a search engine </a:t>
            </a:r>
            <a:r>
              <a:rPr lang="en-GB" sz="1600" b="1" dirty="0">
                <a:latin typeface="+mn-lt"/>
                <a:ea typeface="Calibri"/>
                <a:cs typeface="Calibri"/>
                <a:sym typeface="Calibri"/>
              </a:rPr>
              <a:t>‘remembering’ a previous search </a:t>
            </a:r>
            <a:r>
              <a:rPr lang="en-GB" sz="1600" dirty="0">
                <a:latin typeface="+mn-lt"/>
                <a:ea typeface="Calibri"/>
                <a:cs typeface="Calibri"/>
                <a:sym typeface="Calibri"/>
              </a:rPr>
              <a:t>and suggesting it? This shows that search engines are able to keep a record of our search history.</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56815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3CE6816-30A2-F344-B62E-729E6E3FD8AC}"/>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4BD5CAF8-E4B2-BA4E-B4CF-12C93478C2E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11" name="Straight Connector 10">
            <a:extLst>
              <a:ext uri="{FF2B5EF4-FFF2-40B4-BE49-F238E27FC236}">
                <a16:creationId xmlns:a16="http://schemas.microsoft.com/office/drawing/2014/main" id="{7D3694D5-0D6C-DC46-BC43-1461E30D7715}"/>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3154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 Id="rId9"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hwb.gov.wales/curriculum-for-wales/cross-curricular-skills-frameworks/digital-competence-framework" TargetMode="External"/><Relationship Id="rId3" Type="http://schemas.openxmlformats.org/officeDocument/2006/relationships/hyperlink" Target="https://hwb.gov.wales/api/storage/35fae761-054b-4e9b-928c-03e86b3e207f/personal-and-social-education-framework.pdf" TargetMode="External"/><Relationship Id="rId7" Type="http://schemas.openxmlformats.org/officeDocument/2006/relationships/hyperlink" Target="https://hwb.gov.wales/curriculum-for-wales/health-and-well-be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gov.wales/keeping-learners-safe" TargetMode="External"/><Relationship Id="rId5" Type="http://schemas.openxmlformats.org/officeDocument/2006/relationships/hyperlink" Target="https://www.safeguarding.wales/" TargetMode="External"/><Relationship Id="rId4" Type="http://schemas.openxmlformats.org/officeDocument/2006/relationships/hyperlink" Target="https://hwb.gov.wales/api/storage/dc5265c9-966c-49c8-b265-15ec6775f54a/dcf-years-3-to-6.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My Personal Data</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what personal data is</a:t>
            </a:r>
            <a:br>
              <a:rPr lang="en-US" sz="3600" b="0" dirty="0">
                <a:latin typeface="Calibri" panose="020F0502020204030204" pitchFamily="34" charset="0"/>
                <a:cs typeface="Calibri" panose="020F0502020204030204" pitchFamily="34" charset="0"/>
              </a:rPr>
            </a:br>
            <a:r>
              <a:rPr lang="en-US" sz="3600" b="0" dirty="0">
                <a:latin typeface="Calibri" panose="020F0502020204030204" pitchFamily="34" charset="0"/>
                <a:cs typeface="Calibri" panose="020F0502020204030204" pitchFamily="34" charset="0"/>
              </a:rPr>
              <a:t>and why it is valuable</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Calibri"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Calibri"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Calibri"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9-11</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493832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Can you </a:t>
            </a:r>
            <a:r>
              <a:rPr lang="en-GB" sz="3600" b="1">
                <a:solidFill>
                  <a:schemeClr val="dk1"/>
                </a:solidFill>
                <a:ea typeface="Calibri"/>
                <a:cs typeface="Calibri"/>
                <a:sym typeface="Calibri"/>
              </a:rPr>
              <a:t>spot four pieces </a:t>
            </a:r>
            <a:r>
              <a:rPr lang="en-GB" sz="3600" b="1" dirty="0">
                <a:solidFill>
                  <a:schemeClr val="dk1"/>
                </a:solidFill>
                <a:ea typeface="Calibri"/>
                <a:cs typeface="Calibri"/>
                <a:sym typeface="Calibri"/>
              </a:rPr>
              <a:t>of personal data about Jay?</a:t>
            </a:r>
          </a:p>
        </p:txBody>
      </p:sp>
      <p:grpSp>
        <p:nvGrpSpPr>
          <p:cNvPr id="3" name="Group 2">
            <a:extLst>
              <a:ext uri="{FF2B5EF4-FFF2-40B4-BE49-F238E27FC236}">
                <a16:creationId xmlns:a16="http://schemas.microsoft.com/office/drawing/2014/main" id="{82C0D256-12E6-6F4E-BA3D-07959A3DBB6A}"/>
              </a:ext>
            </a:extLst>
          </p:cNvPr>
          <p:cNvGrpSpPr/>
          <p:nvPr/>
        </p:nvGrpSpPr>
        <p:grpSpPr>
          <a:xfrm>
            <a:off x="2546930" y="1724567"/>
            <a:ext cx="11228866" cy="11557717"/>
            <a:chOff x="2522805" y="2024604"/>
            <a:chExt cx="11228866" cy="11557717"/>
          </a:xfrm>
        </p:grpSpPr>
        <p:sp>
          <p:nvSpPr>
            <p:cNvPr id="4" name="Rounded Rectangle 3">
              <a:extLst>
                <a:ext uri="{FF2B5EF4-FFF2-40B4-BE49-F238E27FC236}">
                  <a16:creationId xmlns:a16="http://schemas.microsoft.com/office/drawing/2014/main" id="{67A79235-EBF6-FD4A-89C2-FF738EA03324}"/>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 name="Rounded Rectangle 4">
              <a:extLst>
                <a:ext uri="{FF2B5EF4-FFF2-40B4-BE49-F238E27FC236}">
                  <a16:creationId xmlns:a16="http://schemas.microsoft.com/office/drawing/2014/main" id="{8E090D6E-F3B9-2247-876C-F97CC0D9A8F4}"/>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6" name="Rounded Rectangle 5">
              <a:extLst>
                <a:ext uri="{FF2B5EF4-FFF2-40B4-BE49-F238E27FC236}">
                  <a16:creationId xmlns:a16="http://schemas.microsoft.com/office/drawing/2014/main" id="{FB9B99EA-5D17-5143-9931-61B2109A252E}"/>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0E5BAB0C-FD30-D243-B34D-E4389AD72990}"/>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EFED8BB-04A2-DE4C-96DE-EC5B522A038A}"/>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6F49B468-EC54-EE46-A0F3-8116A12D736E}"/>
              </a:ext>
            </a:extLst>
          </p:cNvPr>
          <p:cNvSpPr/>
          <p:nvPr/>
        </p:nvSpPr>
        <p:spPr>
          <a:xfrm>
            <a:off x="3473533" y="2973273"/>
            <a:ext cx="9517799" cy="4821833"/>
          </a:xfrm>
          <a:prstGeom prst="rect">
            <a:avLst/>
          </a:prstGeom>
        </p:spPr>
        <p:txBody>
          <a:bodyPr wrap="square" lIns="0" tIns="0" rIns="0" bIns="0">
            <a:spAutoFit/>
          </a:bodyPr>
          <a:lstStyle/>
          <a:p>
            <a:pPr>
              <a:spcAft>
                <a:spcPts val="2000"/>
              </a:spcAft>
            </a:pPr>
            <a:r>
              <a:rPr lang="en-US" sz="2000" dirty="0">
                <a:latin typeface="Overpass Mono" pitchFamily="49" charset="77"/>
              </a:rPr>
              <a:t>It was a rainy Saturday afternoon and Jay asked her mum if she could have some screen time to do some research on a school project about sports. Her mum agreed and she got the family laptop out. Before she </a:t>
            </a:r>
            <a:r>
              <a:rPr lang="en-US" sz="2000" dirty="0">
                <a:solidFill>
                  <a:srgbClr val="FF0000"/>
                </a:solidFill>
                <a:latin typeface="Overpass Mono" pitchFamily="49" charset="77"/>
              </a:rPr>
              <a:t>started,</a:t>
            </a:r>
            <a:r>
              <a:rPr lang="en-US" sz="2000" dirty="0">
                <a:latin typeface="Overpass Mono" pitchFamily="49" charset="77"/>
              </a:rPr>
              <a:t> she set her social media status as ‘Busy’.</a:t>
            </a:r>
          </a:p>
          <a:p>
            <a:pPr>
              <a:spcAft>
                <a:spcPts val="2000"/>
              </a:spcAft>
            </a:pPr>
            <a:r>
              <a:rPr lang="en-US" sz="2000" dirty="0">
                <a:latin typeface="Overpass Mono" pitchFamily="49" charset="77"/>
              </a:rPr>
              <a:t>Jay wanted to do her project about </a:t>
            </a:r>
            <a:r>
              <a:rPr lang="en-US" sz="2000" dirty="0">
                <a:solidFill>
                  <a:srgbClr val="FF0000"/>
                </a:solidFill>
                <a:latin typeface="Overpass Mono" pitchFamily="49" charset="77"/>
              </a:rPr>
              <a:t>girls’</a:t>
            </a:r>
            <a:r>
              <a:rPr lang="en-US" sz="2000" dirty="0">
                <a:latin typeface="Overpass Mono" pitchFamily="49" charset="77"/>
              </a:rPr>
              <a:t> football and wondered if there were any football clubs nearby. She went to a search engine and typed in ‘local </a:t>
            </a:r>
            <a:r>
              <a:rPr lang="en-US" sz="2000" dirty="0">
                <a:solidFill>
                  <a:srgbClr val="FF0000"/>
                </a:solidFill>
                <a:latin typeface="Overpass Mono" pitchFamily="49" charset="77"/>
              </a:rPr>
              <a:t>girls’</a:t>
            </a:r>
            <a:r>
              <a:rPr lang="en-US" sz="2000" dirty="0">
                <a:latin typeface="Overpass Mono" pitchFamily="49" charset="77"/>
              </a:rPr>
              <a:t> football club’. She found a website about the local youth team. She signed up to get emails from them, filling in the form which asked her for her name, date of birth and email address.</a:t>
            </a:r>
          </a:p>
          <a:p>
            <a:pPr>
              <a:spcAft>
                <a:spcPts val="2000"/>
              </a:spcAft>
            </a:pPr>
            <a:r>
              <a:rPr lang="en-US" sz="2000" dirty="0">
                <a:latin typeface="Overpass Mono" pitchFamily="49" charset="77"/>
              </a:rPr>
              <a:t>Jay wanted to see exactly where their football pitch was, so looked up directions online to see if she could walk there from her house with her mum.</a:t>
            </a:r>
          </a:p>
        </p:txBody>
      </p:sp>
    </p:spTree>
    <p:extLst>
      <p:ext uri="{BB962C8B-B14F-4D97-AF65-F5344CB8AC3E}">
        <p14:creationId xmlns:p14="http://schemas.microsoft.com/office/powerpoint/2010/main" val="285958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childTnLst>
                                </p:cTn>
                              </p:par>
                            </p:childTnLst>
                          </p:cTn>
                        </p:par>
                        <p:par>
                          <p:cTn id="13" fill="hold">
                            <p:stCondLst>
                              <p:cond delay="1250"/>
                            </p:stCondLst>
                            <p:childTnLst>
                              <p:par>
                                <p:cTn id="14" presetID="10" presetClass="entr" presetSubtype="0" fill="hold" nodeType="after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animEffect transition="in" filter="fade">
                                      <p:cBhvr>
                                        <p:cTn id="16" dur="750"/>
                                        <p:tgtEl>
                                          <p:spTgt spid="9">
                                            <p:txEl>
                                              <p:pRg st="1" end="1"/>
                                            </p:txEl>
                                          </p:spTgt>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75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493832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Can you spot four pieces of personal data about Jay?</a:t>
            </a:r>
          </a:p>
        </p:txBody>
      </p:sp>
      <p:grpSp>
        <p:nvGrpSpPr>
          <p:cNvPr id="3" name="Group 2">
            <a:extLst>
              <a:ext uri="{FF2B5EF4-FFF2-40B4-BE49-F238E27FC236}">
                <a16:creationId xmlns:a16="http://schemas.microsoft.com/office/drawing/2014/main" id="{82C0D256-12E6-6F4E-BA3D-07959A3DBB6A}"/>
              </a:ext>
            </a:extLst>
          </p:cNvPr>
          <p:cNvGrpSpPr/>
          <p:nvPr/>
        </p:nvGrpSpPr>
        <p:grpSpPr>
          <a:xfrm>
            <a:off x="2546930" y="1724567"/>
            <a:ext cx="11228866" cy="11557717"/>
            <a:chOff x="2522805" y="2024604"/>
            <a:chExt cx="11228866" cy="11557717"/>
          </a:xfrm>
        </p:grpSpPr>
        <p:sp>
          <p:nvSpPr>
            <p:cNvPr id="4" name="Rounded Rectangle 3">
              <a:extLst>
                <a:ext uri="{FF2B5EF4-FFF2-40B4-BE49-F238E27FC236}">
                  <a16:creationId xmlns:a16="http://schemas.microsoft.com/office/drawing/2014/main" id="{67A79235-EBF6-FD4A-89C2-FF738EA03324}"/>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 name="Rounded Rectangle 4">
              <a:extLst>
                <a:ext uri="{FF2B5EF4-FFF2-40B4-BE49-F238E27FC236}">
                  <a16:creationId xmlns:a16="http://schemas.microsoft.com/office/drawing/2014/main" id="{8E090D6E-F3B9-2247-876C-F97CC0D9A8F4}"/>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6" name="Rounded Rectangle 5">
              <a:extLst>
                <a:ext uri="{FF2B5EF4-FFF2-40B4-BE49-F238E27FC236}">
                  <a16:creationId xmlns:a16="http://schemas.microsoft.com/office/drawing/2014/main" id="{FB9B99EA-5D17-5143-9931-61B2109A252E}"/>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0E5BAB0C-FD30-D243-B34D-E4389AD72990}"/>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EFED8BB-04A2-DE4C-96DE-EC5B522A038A}"/>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6F49B468-EC54-EE46-A0F3-8116A12D736E}"/>
              </a:ext>
            </a:extLst>
          </p:cNvPr>
          <p:cNvSpPr/>
          <p:nvPr/>
        </p:nvSpPr>
        <p:spPr>
          <a:xfrm>
            <a:off x="3474000" y="2973600"/>
            <a:ext cx="9517799" cy="4821833"/>
          </a:xfrm>
          <a:prstGeom prst="rect">
            <a:avLst/>
          </a:prstGeom>
        </p:spPr>
        <p:txBody>
          <a:bodyPr wrap="square" lIns="0" tIns="0" rIns="0" bIns="0">
            <a:spAutoFit/>
          </a:bodyPr>
          <a:lstStyle/>
          <a:p>
            <a:pPr>
              <a:spcAft>
                <a:spcPts val="2000"/>
              </a:spcAft>
            </a:pPr>
            <a:r>
              <a:rPr lang="en-US" sz="2000" dirty="0">
                <a:latin typeface="Overpass Mono" pitchFamily="49" charset="77"/>
              </a:rPr>
              <a:t>It was a rainy Saturday afternoon and Jay asked her mum if she could have some screen time to do some research on a school project about sports. Her mum agreed and she got the family laptop out. Before she </a:t>
            </a:r>
            <a:r>
              <a:rPr lang="en-US" sz="2000" dirty="0">
                <a:solidFill>
                  <a:srgbClr val="FF0000"/>
                </a:solidFill>
                <a:latin typeface="Overpass Mono" pitchFamily="49" charset="77"/>
              </a:rPr>
              <a:t>started</a:t>
            </a:r>
            <a:r>
              <a:rPr lang="en-US" sz="2000" dirty="0">
                <a:latin typeface="Overpass Mono" pitchFamily="49" charset="77"/>
              </a:rPr>
              <a:t>, she set her social media status as ‘Busy’.</a:t>
            </a:r>
          </a:p>
          <a:p>
            <a:pPr>
              <a:spcAft>
                <a:spcPts val="2000"/>
              </a:spcAft>
            </a:pPr>
            <a:r>
              <a:rPr lang="en-US" sz="2000" dirty="0">
                <a:latin typeface="Overpass Mono" pitchFamily="49" charset="77"/>
              </a:rPr>
              <a:t>Jay wanted to do her project about </a:t>
            </a:r>
            <a:r>
              <a:rPr lang="en-US" sz="2000" dirty="0">
                <a:solidFill>
                  <a:srgbClr val="FF0000"/>
                </a:solidFill>
                <a:latin typeface="Overpass Mono" pitchFamily="49" charset="77"/>
              </a:rPr>
              <a:t>girls’ </a:t>
            </a:r>
            <a:r>
              <a:rPr lang="en-US" sz="2000" dirty="0">
                <a:latin typeface="Overpass Mono" pitchFamily="49" charset="77"/>
              </a:rPr>
              <a:t>football and wondered if there were any football clubs nearby. She went to a search engine and typed in ‘local </a:t>
            </a:r>
            <a:r>
              <a:rPr lang="en-US" sz="2000" dirty="0">
                <a:solidFill>
                  <a:srgbClr val="FF0000"/>
                </a:solidFill>
                <a:latin typeface="Overpass Mono" pitchFamily="49" charset="77"/>
              </a:rPr>
              <a:t>girls’ </a:t>
            </a:r>
            <a:r>
              <a:rPr lang="en-US" sz="2000" dirty="0">
                <a:latin typeface="Overpass Mono" pitchFamily="49" charset="77"/>
              </a:rPr>
              <a:t>football club’. She found a website about the local youth team. She signed up to get emails from them, filling in the form which asked her for her name, date of birth and email address.</a:t>
            </a:r>
          </a:p>
          <a:p>
            <a:pPr>
              <a:spcAft>
                <a:spcPts val="2000"/>
              </a:spcAft>
            </a:pPr>
            <a:r>
              <a:rPr lang="en-US" sz="2000" dirty="0">
                <a:latin typeface="Overpass Mono" pitchFamily="49" charset="77"/>
              </a:rPr>
              <a:t>Jay wanted to see exactly where their football pitch was, so looked up directions online to see if she could walk there from her house with her mum.</a:t>
            </a:r>
          </a:p>
        </p:txBody>
      </p:sp>
      <p:grpSp>
        <p:nvGrpSpPr>
          <p:cNvPr id="10" name="Group 9">
            <a:extLst>
              <a:ext uri="{FF2B5EF4-FFF2-40B4-BE49-F238E27FC236}">
                <a16:creationId xmlns:a16="http://schemas.microsoft.com/office/drawing/2014/main" id="{B9A62BE2-8537-D844-98AE-DBC2B71B89AB}"/>
              </a:ext>
            </a:extLst>
          </p:cNvPr>
          <p:cNvGrpSpPr/>
          <p:nvPr/>
        </p:nvGrpSpPr>
        <p:grpSpPr>
          <a:xfrm>
            <a:off x="9514743" y="3862212"/>
            <a:ext cx="3057722" cy="360000"/>
            <a:chOff x="9354723" y="3862212"/>
            <a:chExt cx="3057722" cy="360000"/>
          </a:xfrm>
        </p:grpSpPr>
        <p:sp>
          <p:nvSpPr>
            <p:cNvPr id="12" name="Rectangle 11">
              <a:extLst>
                <a:ext uri="{FF2B5EF4-FFF2-40B4-BE49-F238E27FC236}">
                  <a16:creationId xmlns:a16="http://schemas.microsoft.com/office/drawing/2014/main" id="{A12F312D-CEB6-1244-81D8-0B7F4ECAF9EB}"/>
                </a:ext>
              </a:extLst>
            </p:cNvPr>
            <p:cNvSpPr/>
            <p:nvPr/>
          </p:nvSpPr>
          <p:spPr>
            <a:xfrm>
              <a:off x="9354723" y="3862212"/>
              <a:ext cx="3057721"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36894EE-0119-BE4C-8E7A-6DBF22EF1FBF}"/>
                </a:ext>
              </a:extLst>
            </p:cNvPr>
            <p:cNvSpPr/>
            <p:nvPr/>
          </p:nvSpPr>
          <p:spPr>
            <a:xfrm>
              <a:off x="9445753" y="3882783"/>
              <a:ext cx="2966692" cy="307777"/>
            </a:xfrm>
            <a:prstGeom prst="rect">
              <a:avLst/>
            </a:prstGeom>
          </p:spPr>
          <p:txBody>
            <a:bodyPr wrap="square" lIns="0" tIns="0" rIns="0" bIns="0">
              <a:spAutoFit/>
            </a:bodyPr>
            <a:lstStyle/>
            <a:p>
              <a:pPr>
                <a:spcAft>
                  <a:spcPts val="2000"/>
                </a:spcAft>
              </a:pPr>
              <a:r>
                <a:rPr lang="en-US" sz="2000" b="1" dirty="0">
                  <a:latin typeface="Overpass Mono" pitchFamily="49" charset="77"/>
                </a:rPr>
                <a:t>she set her social</a:t>
              </a:r>
            </a:p>
          </p:txBody>
        </p:sp>
      </p:grpSp>
      <p:grpSp>
        <p:nvGrpSpPr>
          <p:cNvPr id="21" name="Group 20">
            <a:extLst>
              <a:ext uri="{FF2B5EF4-FFF2-40B4-BE49-F238E27FC236}">
                <a16:creationId xmlns:a16="http://schemas.microsoft.com/office/drawing/2014/main" id="{69766156-0679-C346-8432-8436319CDC73}"/>
              </a:ext>
            </a:extLst>
          </p:cNvPr>
          <p:cNvGrpSpPr/>
          <p:nvPr/>
        </p:nvGrpSpPr>
        <p:grpSpPr>
          <a:xfrm>
            <a:off x="3326744" y="4144979"/>
            <a:ext cx="4471006" cy="400110"/>
            <a:chOff x="3326744" y="4157679"/>
            <a:chExt cx="4471006" cy="400110"/>
          </a:xfrm>
        </p:grpSpPr>
        <p:sp>
          <p:nvSpPr>
            <p:cNvPr id="20" name="Rectangle 19">
              <a:extLst>
                <a:ext uri="{FF2B5EF4-FFF2-40B4-BE49-F238E27FC236}">
                  <a16:creationId xmlns:a16="http://schemas.microsoft.com/office/drawing/2014/main" id="{9977FCE2-42D5-BB41-913D-87520504E40C}"/>
                </a:ext>
              </a:extLst>
            </p:cNvPr>
            <p:cNvSpPr/>
            <p:nvPr/>
          </p:nvSpPr>
          <p:spPr>
            <a:xfrm>
              <a:off x="3326744" y="4175771"/>
              <a:ext cx="3856413"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5A21791-CC19-5A40-BC40-A03EF68B5CAA}"/>
                </a:ext>
              </a:extLst>
            </p:cNvPr>
            <p:cNvSpPr/>
            <p:nvPr/>
          </p:nvSpPr>
          <p:spPr>
            <a:xfrm>
              <a:off x="3382503" y="4157679"/>
              <a:ext cx="4415247" cy="400110"/>
            </a:xfrm>
            <a:prstGeom prst="rect">
              <a:avLst/>
            </a:prstGeom>
          </p:spPr>
          <p:txBody>
            <a:bodyPr wrap="square">
              <a:spAutoFit/>
            </a:bodyPr>
            <a:lstStyle/>
            <a:p>
              <a:pPr>
                <a:spcAft>
                  <a:spcPts val="2000"/>
                </a:spcAft>
              </a:pPr>
              <a:r>
                <a:rPr lang="en-US" sz="2000" b="1" dirty="0">
                  <a:latin typeface="Overpass Mono" pitchFamily="49" charset="77"/>
                </a:rPr>
                <a:t>media status as ‘Busy’.</a:t>
              </a:r>
            </a:p>
          </p:txBody>
        </p:sp>
      </p:grpSp>
      <p:grpSp>
        <p:nvGrpSpPr>
          <p:cNvPr id="26" name="Group 25">
            <a:extLst>
              <a:ext uri="{FF2B5EF4-FFF2-40B4-BE49-F238E27FC236}">
                <a16:creationId xmlns:a16="http://schemas.microsoft.com/office/drawing/2014/main" id="{2BD3A505-AA72-C34D-9377-9EBD91165F51}"/>
              </a:ext>
            </a:extLst>
          </p:cNvPr>
          <p:cNvGrpSpPr/>
          <p:nvPr/>
        </p:nvGrpSpPr>
        <p:grpSpPr>
          <a:xfrm>
            <a:off x="6209656" y="6225403"/>
            <a:ext cx="6215164" cy="400110"/>
            <a:chOff x="5270872" y="6225911"/>
            <a:chExt cx="6215164" cy="400110"/>
          </a:xfrm>
        </p:grpSpPr>
        <p:sp>
          <p:nvSpPr>
            <p:cNvPr id="23" name="Rectangle 22">
              <a:extLst>
                <a:ext uri="{FF2B5EF4-FFF2-40B4-BE49-F238E27FC236}">
                  <a16:creationId xmlns:a16="http://schemas.microsoft.com/office/drawing/2014/main" id="{64A80EEA-63D0-4A49-ABAD-248064FFBB01}"/>
                </a:ext>
              </a:extLst>
            </p:cNvPr>
            <p:cNvSpPr/>
            <p:nvPr/>
          </p:nvSpPr>
          <p:spPr>
            <a:xfrm>
              <a:off x="5270872" y="6246883"/>
              <a:ext cx="6151379"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F0B3B0D-98F7-6A44-980B-4F1088EE496C}"/>
                </a:ext>
              </a:extLst>
            </p:cNvPr>
            <p:cNvSpPr/>
            <p:nvPr/>
          </p:nvSpPr>
          <p:spPr>
            <a:xfrm>
              <a:off x="5270873" y="6225911"/>
              <a:ext cx="6215163" cy="400110"/>
            </a:xfrm>
            <a:prstGeom prst="rect">
              <a:avLst/>
            </a:prstGeom>
          </p:spPr>
          <p:txBody>
            <a:bodyPr wrap="none">
              <a:spAutoFit/>
            </a:bodyPr>
            <a:lstStyle/>
            <a:p>
              <a:pPr>
                <a:spcAft>
                  <a:spcPts val="2000"/>
                </a:spcAft>
              </a:pPr>
              <a:r>
                <a:rPr lang="en-US" sz="2000" b="1" dirty="0">
                  <a:latin typeface="Overpass Mono" pitchFamily="49" charset="77"/>
                </a:rPr>
                <a:t>name, date of birth and email address.</a:t>
              </a:r>
            </a:p>
          </p:txBody>
        </p:sp>
      </p:grpSp>
      <p:grpSp>
        <p:nvGrpSpPr>
          <p:cNvPr id="27" name="Group 26">
            <a:extLst>
              <a:ext uri="{FF2B5EF4-FFF2-40B4-BE49-F238E27FC236}">
                <a16:creationId xmlns:a16="http://schemas.microsoft.com/office/drawing/2014/main" id="{9518F669-0054-354F-AC4D-C3EB873A60B5}"/>
              </a:ext>
            </a:extLst>
          </p:cNvPr>
          <p:cNvGrpSpPr/>
          <p:nvPr/>
        </p:nvGrpSpPr>
        <p:grpSpPr>
          <a:xfrm>
            <a:off x="4172159" y="7394996"/>
            <a:ext cx="1639705" cy="400110"/>
            <a:chOff x="4172159" y="7394996"/>
            <a:chExt cx="1639705" cy="400110"/>
          </a:xfrm>
        </p:grpSpPr>
        <p:sp>
          <p:nvSpPr>
            <p:cNvPr id="24" name="Rectangle 23">
              <a:extLst>
                <a:ext uri="{FF2B5EF4-FFF2-40B4-BE49-F238E27FC236}">
                  <a16:creationId xmlns:a16="http://schemas.microsoft.com/office/drawing/2014/main" id="{14066A01-050E-BF4E-9A5B-AD3E3B00DFF1}"/>
                </a:ext>
              </a:extLst>
            </p:cNvPr>
            <p:cNvSpPr/>
            <p:nvPr/>
          </p:nvSpPr>
          <p:spPr>
            <a:xfrm>
              <a:off x="4172159" y="7417702"/>
              <a:ext cx="1585461"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2AA1398-B9E2-FB47-9135-143A98195576}"/>
                </a:ext>
              </a:extLst>
            </p:cNvPr>
            <p:cNvSpPr/>
            <p:nvPr/>
          </p:nvSpPr>
          <p:spPr>
            <a:xfrm>
              <a:off x="4172159" y="7394996"/>
              <a:ext cx="1639705" cy="400110"/>
            </a:xfrm>
            <a:prstGeom prst="rect">
              <a:avLst/>
            </a:prstGeom>
          </p:spPr>
          <p:txBody>
            <a:bodyPr wrap="square">
              <a:spAutoFit/>
            </a:bodyPr>
            <a:lstStyle/>
            <a:p>
              <a:r>
                <a:rPr lang="en-US" sz="2000" b="1" dirty="0">
                  <a:latin typeface="Overpass Mono" pitchFamily="49" charset="77"/>
                </a:rPr>
                <a:t>her house </a:t>
              </a:r>
              <a:endParaRPr lang="en-US" sz="2000" b="1" dirty="0"/>
            </a:p>
          </p:txBody>
        </p:sp>
      </p:grpSp>
      <p:grpSp>
        <p:nvGrpSpPr>
          <p:cNvPr id="15" name="Group 14">
            <a:extLst>
              <a:ext uri="{FF2B5EF4-FFF2-40B4-BE49-F238E27FC236}">
                <a16:creationId xmlns:a16="http://schemas.microsoft.com/office/drawing/2014/main" id="{A0C2FCF1-807B-4FB2-9C46-63FFA2B950F5}"/>
              </a:ext>
            </a:extLst>
          </p:cNvPr>
          <p:cNvGrpSpPr/>
          <p:nvPr/>
        </p:nvGrpSpPr>
        <p:grpSpPr>
          <a:xfrm>
            <a:off x="3326743" y="5329941"/>
            <a:ext cx="8774214" cy="697492"/>
            <a:chOff x="3326743" y="5329941"/>
            <a:chExt cx="8774214" cy="697492"/>
          </a:xfrm>
        </p:grpSpPr>
        <p:grpSp>
          <p:nvGrpSpPr>
            <p:cNvPr id="25" name="Group 24">
              <a:extLst>
                <a:ext uri="{FF2B5EF4-FFF2-40B4-BE49-F238E27FC236}">
                  <a16:creationId xmlns:a16="http://schemas.microsoft.com/office/drawing/2014/main" id="{1D1C0E1F-BAB1-BC43-8968-908EEE7DD46E}"/>
                </a:ext>
              </a:extLst>
            </p:cNvPr>
            <p:cNvGrpSpPr/>
            <p:nvPr/>
          </p:nvGrpSpPr>
          <p:grpSpPr>
            <a:xfrm>
              <a:off x="6999689" y="5329941"/>
              <a:ext cx="5101268" cy="400110"/>
              <a:chOff x="6999689" y="5329941"/>
              <a:chExt cx="5101268" cy="400110"/>
            </a:xfrm>
          </p:grpSpPr>
          <p:sp>
            <p:nvSpPr>
              <p:cNvPr id="22" name="Rectangle 21">
                <a:extLst>
                  <a:ext uri="{FF2B5EF4-FFF2-40B4-BE49-F238E27FC236}">
                    <a16:creationId xmlns:a16="http://schemas.microsoft.com/office/drawing/2014/main" id="{FBDE590A-94CF-1940-9E0A-D7571BC0B213}"/>
                  </a:ext>
                </a:extLst>
              </p:cNvPr>
              <p:cNvSpPr/>
              <p:nvPr/>
            </p:nvSpPr>
            <p:spPr>
              <a:xfrm>
                <a:off x="6999689" y="5334794"/>
                <a:ext cx="5101268"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15B7433-3E3F-304F-A4F1-4C3816F9E962}"/>
                  </a:ext>
                </a:extLst>
              </p:cNvPr>
              <p:cNvSpPr/>
              <p:nvPr/>
            </p:nvSpPr>
            <p:spPr>
              <a:xfrm>
                <a:off x="6999689" y="5329941"/>
                <a:ext cx="5101267" cy="400110"/>
              </a:xfrm>
              <a:prstGeom prst="rect">
                <a:avLst/>
              </a:prstGeom>
            </p:spPr>
            <p:txBody>
              <a:bodyPr wrap="square">
                <a:spAutoFit/>
              </a:bodyPr>
              <a:lstStyle/>
              <a:p>
                <a:r>
                  <a:rPr lang="en-US" sz="2000" b="1" dirty="0">
                    <a:latin typeface="Overpass Mono" pitchFamily="49" charset="77"/>
                  </a:rPr>
                  <a:t>typed in ‘local </a:t>
                </a:r>
                <a:r>
                  <a:rPr lang="en-US" sz="2000" b="1" dirty="0">
                    <a:solidFill>
                      <a:srgbClr val="FF0000"/>
                    </a:solidFill>
                    <a:latin typeface="Overpass Mono" pitchFamily="49" charset="77"/>
                  </a:rPr>
                  <a:t>girls’</a:t>
                </a:r>
                <a:r>
                  <a:rPr lang="en-US" sz="2000" b="1" dirty="0">
                    <a:latin typeface="Overpass Mono" pitchFamily="49" charset="77"/>
                  </a:rPr>
                  <a:t> football </a:t>
                </a:r>
                <a:endParaRPr lang="en-US" sz="2000" b="1" dirty="0"/>
              </a:p>
            </p:txBody>
          </p:sp>
        </p:grpSp>
        <p:grpSp>
          <p:nvGrpSpPr>
            <p:cNvPr id="14" name="Group 13">
              <a:extLst>
                <a:ext uri="{FF2B5EF4-FFF2-40B4-BE49-F238E27FC236}">
                  <a16:creationId xmlns:a16="http://schemas.microsoft.com/office/drawing/2014/main" id="{6403AB29-4EE1-42B2-947E-C1AE78E53FD8}"/>
                </a:ext>
              </a:extLst>
            </p:cNvPr>
            <p:cNvGrpSpPr/>
            <p:nvPr/>
          </p:nvGrpSpPr>
          <p:grpSpPr>
            <a:xfrm>
              <a:off x="3326743" y="5627323"/>
              <a:ext cx="1212305" cy="400110"/>
              <a:chOff x="3326743" y="5627323"/>
              <a:chExt cx="1212305" cy="400110"/>
            </a:xfrm>
          </p:grpSpPr>
          <p:sp>
            <p:nvSpPr>
              <p:cNvPr id="29" name="Rectangle 28">
                <a:extLst>
                  <a:ext uri="{FF2B5EF4-FFF2-40B4-BE49-F238E27FC236}">
                    <a16:creationId xmlns:a16="http://schemas.microsoft.com/office/drawing/2014/main" id="{7A24CB14-E0DE-4822-8828-FD9F3A7C0878}"/>
                  </a:ext>
                </a:extLst>
              </p:cNvPr>
              <p:cNvSpPr/>
              <p:nvPr/>
            </p:nvSpPr>
            <p:spPr>
              <a:xfrm>
                <a:off x="3326743" y="5653349"/>
                <a:ext cx="1209799" cy="360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476E28C-0724-456C-8C61-2D0AA9DDFE82}"/>
                  </a:ext>
                </a:extLst>
              </p:cNvPr>
              <p:cNvSpPr/>
              <p:nvPr/>
            </p:nvSpPr>
            <p:spPr>
              <a:xfrm>
                <a:off x="3385392" y="5627323"/>
                <a:ext cx="1153656" cy="400110"/>
              </a:xfrm>
              <a:prstGeom prst="rect">
                <a:avLst/>
              </a:prstGeom>
            </p:spPr>
            <p:txBody>
              <a:bodyPr wrap="square">
                <a:spAutoFit/>
              </a:bodyPr>
              <a:lstStyle/>
              <a:p>
                <a:r>
                  <a:rPr lang="en-US" sz="2000" b="1" dirty="0">
                    <a:latin typeface="Overpass Mono" pitchFamily="49" charset="77"/>
                  </a:rPr>
                  <a:t>club’. </a:t>
                </a:r>
                <a:endParaRPr lang="en-US" sz="2000" b="1" dirty="0"/>
              </a:p>
            </p:txBody>
          </p:sp>
        </p:grpSp>
      </p:grpSp>
    </p:spTree>
    <p:extLst>
      <p:ext uri="{BB962C8B-B14F-4D97-AF65-F5344CB8AC3E}">
        <p14:creationId xmlns:p14="http://schemas.microsoft.com/office/powerpoint/2010/main" val="32387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5"/>
            <a:ext cx="8601067"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How do companies use our personal data?</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Companies use our personal data to personalise services for us.</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For example:</a:t>
            </a:r>
          </a:p>
          <a:p>
            <a:pPr>
              <a:lnSpc>
                <a:spcPct val="100000"/>
              </a:lnSpc>
            </a:pPr>
            <a:endParaRPr lang="en-GB" sz="2400" dirty="0">
              <a:solidFill>
                <a:schemeClr val="dk1"/>
              </a:solidFill>
              <a:ea typeface="Calibri"/>
              <a:cs typeface="Calibri"/>
              <a:sym typeface="Calibri"/>
            </a:endParaRPr>
          </a:p>
          <a:p>
            <a:pPr>
              <a:lnSpc>
                <a:spcPct val="100000"/>
              </a:lnSpc>
            </a:pPr>
            <a:r>
              <a:rPr lang="en-GB" sz="3600" b="1" dirty="0">
                <a:solidFill>
                  <a:schemeClr val="dk1"/>
                </a:solidFill>
                <a:ea typeface="Calibri"/>
                <a:cs typeface="Calibri"/>
                <a:sym typeface="Calibri"/>
              </a:rPr>
              <a:t> </a:t>
            </a:r>
          </a:p>
        </p:txBody>
      </p:sp>
      <p:grpSp>
        <p:nvGrpSpPr>
          <p:cNvPr id="10" name="Group 9">
            <a:extLst>
              <a:ext uri="{FF2B5EF4-FFF2-40B4-BE49-F238E27FC236}">
                <a16:creationId xmlns:a16="http://schemas.microsoft.com/office/drawing/2014/main" id="{5C8DAA3B-197B-0048-9096-E53691DF031B}"/>
              </a:ext>
            </a:extLst>
          </p:cNvPr>
          <p:cNvGrpSpPr/>
          <p:nvPr/>
        </p:nvGrpSpPr>
        <p:grpSpPr>
          <a:xfrm>
            <a:off x="1270024" y="3917709"/>
            <a:ext cx="4389482" cy="4068427"/>
            <a:chOff x="1270024" y="3917709"/>
            <a:chExt cx="4389482" cy="4068427"/>
          </a:xfrm>
        </p:grpSpPr>
        <p:sp>
          <p:nvSpPr>
            <p:cNvPr id="35" name="Rectangle 34">
              <a:extLst>
                <a:ext uri="{FF2B5EF4-FFF2-40B4-BE49-F238E27FC236}">
                  <a16:creationId xmlns:a16="http://schemas.microsoft.com/office/drawing/2014/main" id="{113866E8-ED16-844C-B9BA-87D4CC905F95}"/>
                </a:ext>
              </a:extLst>
            </p:cNvPr>
            <p:cNvSpPr/>
            <p:nvPr/>
          </p:nvSpPr>
          <p:spPr>
            <a:xfrm>
              <a:off x="1270024"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6" name="Picture 35">
              <a:extLst>
                <a:ext uri="{FF2B5EF4-FFF2-40B4-BE49-F238E27FC236}">
                  <a16:creationId xmlns:a16="http://schemas.microsoft.com/office/drawing/2014/main" id="{9D8B88B3-F5B2-9141-846B-6D435099DAB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37" name="Title 1">
              <a:extLst>
                <a:ext uri="{FF2B5EF4-FFF2-40B4-BE49-F238E27FC236}">
                  <a16:creationId xmlns:a16="http://schemas.microsoft.com/office/drawing/2014/main" id="{B76D2A9B-8DC5-E442-A407-29B9EACD28F4}"/>
                </a:ext>
              </a:extLst>
            </p:cNvPr>
            <p:cNvSpPr txBox="1">
              <a:spLocks/>
            </p:cNvSpPr>
            <p:nvPr/>
          </p:nvSpPr>
          <p:spPr>
            <a:xfrm>
              <a:off x="1381282" y="6157336"/>
              <a:ext cx="3862232" cy="182880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online supermarkets use our </a:t>
              </a:r>
              <a:r>
                <a:rPr lang="en-US" sz="2400" b="1" spc="-150" dirty="0">
                  <a:solidFill>
                    <a:srgbClr val="019967"/>
                  </a:solidFill>
                  <a:latin typeface="Overpass Mono" pitchFamily="49" charset="77"/>
                </a:rPr>
                <a:t>locations</a:t>
              </a:r>
              <a:r>
                <a:rPr lang="en-US" sz="2400" spc="-150" dirty="0">
                  <a:solidFill>
                    <a:srgbClr val="019967"/>
                  </a:solidFill>
                  <a:latin typeface="Overpass Mono" pitchFamily="49" charset="77"/>
                </a:rPr>
                <a:t> to deliver our shopping </a:t>
              </a:r>
            </a:p>
          </p:txBody>
        </p:sp>
        <p:pic>
          <p:nvPicPr>
            <p:cNvPr id="46" name="Graphic 45">
              <a:extLst>
                <a:ext uri="{FF2B5EF4-FFF2-40B4-BE49-F238E27FC236}">
                  <a16:creationId xmlns:a16="http://schemas.microsoft.com/office/drawing/2014/main" id="{BC4DEBE4-D28B-594E-A5D7-9C80275FAD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55147" y="4570442"/>
              <a:ext cx="1714500" cy="1828800"/>
            </a:xfrm>
            <a:prstGeom prst="rect">
              <a:avLst/>
            </a:prstGeom>
          </p:spPr>
        </p:pic>
      </p:grpSp>
      <p:grpSp>
        <p:nvGrpSpPr>
          <p:cNvPr id="12" name="Group 11">
            <a:extLst>
              <a:ext uri="{FF2B5EF4-FFF2-40B4-BE49-F238E27FC236}">
                <a16:creationId xmlns:a16="http://schemas.microsoft.com/office/drawing/2014/main" id="{B871B4D0-BEA8-C645-BE79-467254A9F159}"/>
              </a:ext>
            </a:extLst>
          </p:cNvPr>
          <p:cNvGrpSpPr/>
          <p:nvPr/>
        </p:nvGrpSpPr>
        <p:grpSpPr>
          <a:xfrm>
            <a:off x="10785498" y="3917709"/>
            <a:ext cx="4389482" cy="4068427"/>
            <a:chOff x="10785498" y="3917709"/>
            <a:chExt cx="4389482" cy="4068427"/>
          </a:xfrm>
        </p:grpSpPr>
        <p:sp>
          <p:nvSpPr>
            <p:cNvPr id="81" name="Rectangle 80">
              <a:extLst>
                <a:ext uri="{FF2B5EF4-FFF2-40B4-BE49-F238E27FC236}">
                  <a16:creationId xmlns:a16="http://schemas.microsoft.com/office/drawing/2014/main" id="{43DA6EF3-3070-4E48-A7C4-C71B6E677837}"/>
                </a:ext>
              </a:extLst>
            </p:cNvPr>
            <p:cNvSpPr/>
            <p:nvPr/>
          </p:nvSpPr>
          <p:spPr>
            <a:xfrm>
              <a:off x="10785498"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82" name="Picture 81">
              <a:extLst>
                <a:ext uri="{FF2B5EF4-FFF2-40B4-BE49-F238E27FC236}">
                  <a16:creationId xmlns:a16="http://schemas.microsoft.com/office/drawing/2014/main" id="{17464AD1-A536-794C-9C60-12C1C6318AF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4565512" y="3917709"/>
              <a:ext cx="609468" cy="609468"/>
            </a:xfrm>
            <a:prstGeom prst="rect">
              <a:avLst/>
            </a:prstGeom>
          </p:spPr>
        </p:pic>
        <p:sp>
          <p:nvSpPr>
            <p:cNvPr id="83" name="Title 1">
              <a:extLst>
                <a:ext uri="{FF2B5EF4-FFF2-40B4-BE49-F238E27FC236}">
                  <a16:creationId xmlns:a16="http://schemas.microsoft.com/office/drawing/2014/main" id="{65AC957A-B841-1446-802B-DC613B4AFB3A}"/>
                </a:ext>
              </a:extLst>
            </p:cNvPr>
            <p:cNvSpPr txBox="1">
              <a:spLocks/>
            </p:cNvSpPr>
            <p:nvPr/>
          </p:nvSpPr>
          <p:spPr>
            <a:xfrm>
              <a:off x="10896756" y="6157336"/>
              <a:ext cx="3862232" cy="182880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streaming platforms </a:t>
              </a:r>
              <a:r>
                <a:rPr lang="en-US" sz="2400" b="1" spc="-150" dirty="0">
                  <a:solidFill>
                    <a:srgbClr val="019967"/>
                  </a:solidFill>
                  <a:latin typeface="Overpass Mono" pitchFamily="49" charset="77"/>
                </a:rPr>
                <a:t>remember which episode we are up to</a:t>
              </a:r>
            </a:p>
          </p:txBody>
        </p:sp>
        <p:pic>
          <p:nvPicPr>
            <p:cNvPr id="45" name="Graphic 44">
              <a:extLst>
                <a:ext uri="{FF2B5EF4-FFF2-40B4-BE49-F238E27FC236}">
                  <a16:creationId xmlns:a16="http://schemas.microsoft.com/office/drawing/2014/main" id="{0F9910D5-7BAE-1B42-B364-28F7CB58E6D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961097" y="4596758"/>
              <a:ext cx="1733550" cy="1657350"/>
            </a:xfrm>
            <a:prstGeom prst="rect">
              <a:avLst/>
            </a:prstGeom>
          </p:spPr>
        </p:pic>
      </p:grpSp>
      <p:grpSp>
        <p:nvGrpSpPr>
          <p:cNvPr id="11" name="Group 10">
            <a:extLst>
              <a:ext uri="{FF2B5EF4-FFF2-40B4-BE49-F238E27FC236}">
                <a16:creationId xmlns:a16="http://schemas.microsoft.com/office/drawing/2014/main" id="{8002603E-8FA2-AA47-BB7D-100AA7C2F651}"/>
              </a:ext>
            </a:extLst>
          </p:cNvPr>
          <p:cNvGrpSpPr/>
          <p:nvPr/>
        </p:nvGrpSpPr>
        <p:grpSpPr>
          <a:xfrm>
            <a:off x="6027761" y="3917709"/>
            <a:ext cx="4389482" cy="4068427"/>
            <a:chOff x="6027761" y="3917709"/>
            <a:chExt cx="4389482" cy="4068427"/>
          </a:xfrm>
        </p:grpSpPr>
        <p:sp>
          <p:nvSpPr>
            <p:cNvPr id="76" name="Rectangle 75">
              <a:extLst>
                <a:ext uri="{FF2B5EF4-FFF2-40B4-BE49-F238E27FC236}">
                  <a16:creationId xmlns:a16="http://schemas.microsoft.com/office/drawing/2014/main" id="{C15088ED-B4AB-7E4C-8CF8-E4624839D6F6}"/>
                </a:ext>
              </a:extLst>
            </p:cNvPr>
            <p:cNvSpPr/>
            <p:nvPr/>
          </p:nvSpPr>
          <p:spPr>
            <a:xfrm>
              <a:off x="6027761"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7" name="Picture 76">
              <a:extLst>
                <a:ext uri="{FF2B5EF4-FFF2-40B4-BE49-F238E27FC236}">
                  <a16:creationId xmlns:a16="http://schemas.microsoft.com/office/drawing/2014/main" id="{67AE9812-B56D-C24D-BF4B-4256FA4D500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807775" y="3917709"/>
              <a:ext cx="609468" cy="609468"/>
            </a:xfrm>
            <a:prstGeom prst="rect">
              <a:avLst/>
            </a:prstGeom>
          </p:spPr>
        </p:pic>
        <p:sp>
          <p:nvSpPr>
            <p:cNvPr id="78" name="Title 1">
              <a:extLst>
                <a:ext uri="{FF2B5EF4-FFF2-40B4-BE49-F238E27FC236}">
                  <a16:creationId xmlns:a16="http://schemas.microsoft.com/office/drawing/2014/main" id="{9E5A2B26-DD5E-E448-8988-2A46BE67824B}"/>
                </a:ext>
              </a:extLst>
            </p:cNvPr>
            <p:cNvSpPr txBox="1">
              <a:spLocks/>
            </p:cNvSpPr>
            <p:nvPr/>
          </p:nvSpPr>
          <p:spPr>
            <a:xfrm>
              <a:off x="6255622" y="6157336"/>
              <a:ext cx="3629026" cy="182880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websites remember our </a:t>
              </a:r>
              <a:r>
                <a:rPr lang="en-US" sz="2400" b="1" spc="-150" dirty="0">
                  <a:solidFill>
                    <a:srgbClr val="019967"/>
                  </a:solidFill>
                  <a:latin typeface="Overpass Mono" pitchFamily="49" charset="77"/>
                </a:rPr>
                <a:t>passwords</a:t>
              </a:r>
              <a:r>
                <a:rPr lang="en-US" sz="2400" spc="-150" dirty="0">
                  <a:solidFill>
                    <a:srgbClr val="019967"/>
                  </a:solidFill>
                  <a:latin typeface="Overpass Mono" pitchFamily="49" charset="77"/>
                </a:rPr>
                <a:t> so we can stay logged in</a:t>
              </a:r>
            </a:p>
          </p:txBody>
        </p:sp>
        <p:pic>
          <p:nvPicPr>
            <p:cNvPr id="9" name="Graphic 8">
              <a:extLst>
                <a:ext uri="{FF2B5EF4-FFF2-40B4-BE49-F238E27FC236}">
                  <a16:creationId xmlns:a16="http://schemas.microsoft.com/office/drawing/2014/main" id="{148AF1AC-8B5C-F24F-AA2A-50B5D11DE93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89122" y="4836704"/>
              <a:ext cx="962025" cy="1133475"/>
            </a:xfrm>
            <a:prstGeom prst="rect">
              <a:avLst/>
            </a:prstGeom>
          </p:spPr>
        </p:pic>
      </p:grpSp>
    </p:spTree>
    <p:extLst>
      <p:ext uri="{BB962C8B-B14F-4D97-AF65-F5344CB8AC3E}">
        <p14:creationId xmlns:p14="http://schemas.microsoft.com/office/powerpoint/2010/main" val="380726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A3C71A1-1ECC-D34D-B58B-06F7DE8C102E}"/>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 name="Title 1">
            <a:extLst>
              <a:ext uri="{FF2B5EF4-FFF2-40B4-BE49-F238E27FC236}">
                <a16:creationId xmlns:a16="http://schemas.microsoft.com/office/drawing/2014/main" id="{B8504B3A-CF97-FF4D-99F6-B5B23FFC39BE}"/>
              </a:ext>
            </a:extLst>
          </p:cNvPr>
          <p:cNvSpPr txBox="1">
            <a:spLocks/>
          </p:cNvSpPr>
          <p:nvPr/>
        </p:nvSpPr>
        <p:spPr>
          <a:xfrm>
            <a:off x="692201" y="611125"/>
            <a:ext cx="8194624"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How do companies use our personal data?</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Sometimes websites and apps use our data in ways we might not expect or be comfortable with.</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For example:</a:t>
            </a:r>
          </a:p>
          <a:p>
            <a:pPr>
              <a:lnSpc>
                <a:spcPct val="100000"/>
              </a:lnSpc>
            </a:pPr>
            <a:endParaRPr lang="en-GB" sz="2400" dirty="0">
              <a:solidFill>
                <a:schemeClr val="dk1"/>
              </a:solidFill>
              <a:ea typeface="Calibri"/>
              <a:cs typeface="Calibri"/>
              <a:sym typeface="Calibri"/>
            </a:endParaRPr>
          </a:p>
          <a:p>
            <a:pPr>
              <a:lnSpc>
                <a:spcPct val="100000"/>
              </a:lnSpc>
            </a:pPr>
            <a:r>
              <a:rPr lang="en-GB" sz="3600" b="1" dirty="0">
                <a:solidFill>
                  <a:schemeClr val="dk1"/>
                </a:solidFill>
                <a:ea typeface="Calibri"/>
                <a:cs typeface="Calibri"/>
                <a:sym typeface="Calibri"/>
              </a:rPr>
              <a:t> </a:t>
            </a:r>
          </a:p>
        </p:txBody>
      </p:sp>
      <p:grpSp>
        <p:nvGrpSpPr>
          <p:cNvPr id="10" name="Group 9">
            <a:extLst>
              <a:ext uri="{FF2B5EF4-FFF2-40B4-BE49-F238E27FC236}">
                <a16:creationId xmlns:a16="http://schemas.microsoft.com/office/drawing/2014/main" id="{85B1E1BA-149C-A341-B3C2-DECA5B1DC57A}"/>
              </a:ext>
            </a:extLst>
          </p:cNvPr>
          <p:cNvGrpSpPr/>
          <p:nvPr/>
        </p:nvGrpSpPr>
        <p:grpSpPr>
          <a:xfrm>
            <a:off x="10637532" y="2941456"/>
            <a:ext cx="4783675" cy="3798339"/>
            <a:chOff x="3169770" y="4990838"/>
            <a:chExt cx="4783675" cy="3798339"/>
          </a:xfrm>
        </p:grpSpPr>
        <p:sp>
          <p:nvSpPr>
            <p:cNvPr id="11" name="Rectangle 10">
              <a:extLst>
                <a:ext uri="{FF2B5EF4-FFF2-40B4-BE49-F238E27FC236}">
                  <a16:creationId xmlns:a16="http://schemas.microsoft.com/office/drawing/2014/main" id="{774D0ECA-3526-8245-BB18-B4CC65D67FDB}"/>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2" name="Picture 11">
              <a:extLst>
                <a:ext uri="{FF2B5EF4-FFF2-40B4-BE49-F238E27FC236}">
                  <a16:creationId xmlns:a16="http://schemas.microsoft.com/office/drawing/2014/main" id="{2C825DD6-FF85-944A-B077-FF0A69ACC3D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 name="Title 1">
              <a:extLst>
                <a:ext uri="{FF2B5EF4-FFF2-40B4-BE49-F238E27FC236}">
                  <a16:creationId xmlns:a16="http://schemas.microsoft.com/office/drawing/2014/main" id="{912ACB76-BAB5-2F4C-BE8D-32F7E524AB46}"/>
                </a:ext>
              </a:extLst>
            </p:cNvPr>
            <p:cNvSpPr txBox="1">
              <a:spLocks/>
            </p:cNvSpPr>
            <p:nvPr/>
          </p:nvSpPr>
          <p:spPr>
            <a:xfrm>
              <a:off x="3570409" y="5295572"/>
              <a:ext cx="3638034"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influencing</a:t>
              </a:r>
              <a:r>
                <a:rPr lang="en-US" sz="2400" spc="-150" dirty="0">
                  <a:solidFill>
                    <a:srgbClr val="791D7E"/>
                  </a:solidFill>
                  <a:latin typeface="Overpass Mono" pitchFamily="49" charset="77"/>
                </a:rPr>
                <a:t> our political opinions </a:t>
              </a:r>
            </a:p>
          </p:txBody>
        </p:sp>
      </p:grpSp>
      <p:grpSp>
        <p:nvGrpSpPr>
          <p:cNvPr id="6" name="Group 5">
            <a:extLst>
              <a:ext uri="{FF2B5EF4-FFF2-40B4-BE49-F238E27FC236}">
                <a16:creationId xmlns:a16="http://schemas.microsoft.com/office/drawing/2014/main" id="{5800B471-AEAA-F844-8093-46C5FF774213}"/>
              </a:ext>
            </a:extLst>
          </p:cNvPr>
          <p:cNvGrpSpPr/>
          <p:nvPr/>
        </p:nvGrpSpPr>
        <p:grpSpPr>
          <a:xfrm>
            <a:off x="5697063" y="3628814"/>
            <a:ext cx="4783675" cy="3798339"/>
            <a:chOff x="3169770" y="4990838"/>
            <a:chExt cx="4783675" cy="3798339"/>
          </a:xfrm>
        </p:grpSpPr>
        <p:sp>
          <p:nvSpPr>
            <p:cNvPr id="7" name="Rectangle 6">
              <a:extLst>
                <a:ext uri="{FF2B5EF4-FFF2-40B4-BE49-F238E27FC236}">
                  <a16:creationId xmlns:a16="http://schemas.microsoft.com/office/drawing/2014/main" id="{AC64043D-6A0C-4349-A88E-68F3E9B3BBA8}"/>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8" name="Picture 7">
              <a:extLst>
                <a:ext uri="{FF2B5EF4-FFF2-40B4-BE49-F238E27FC236}">
                  <a16:creationId xmlns:a16="http://schemas.microsoft.com/office/drawing/2014/main" id="{F6F78AA2-2CDD-CB4A-BF98-621D1767CC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9" name="Title 1">
              <a:extLst>
                <a:ext uri="{FF2B5EF4-FFF2-40B4-BE49-F238E27FC236}">
                  <a16:creationId xmlns:a16="http://schemas.microsoft.com/office/drawing/2014/main" id="{DEDB0621-1DC1-0A4D-B691-85E9D2829601}"/>
                </a:ext>
              </a:extLst>
            </p:cNvPr>
            <p:cNvSpPr txBox="1">
              <a:spLocks/>
            </p:cNvSpPr>
            <p:nvPr/>
          </p:nvSpPr>
          <p:spPr>
            <a:xfrm>
              <a:off x="3581532" y="5295572"/>
              <a:ext cx="3615788"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sharing</a:t>
              </a:r>
              <a:r>
                <a:rPr lang="en-US" sz="2400" spc="-150" dirty="0">
                  <a:solidFill>
                    <a:srgbClr val="791D7E"/>
                  </a:solidFill>
                  <a:latin typeface="Overpass Mono" pitchFamily="49" charset="77"/>
                </a:rPr>
                <a:t> our data with other companies</a:t>
              </a:r>
            </a:p>
          </p:txBody>
        </p:sp>
      </p:grpSp>
      <p:grpSp>
        <p:nvGrpSpPr>
          <p:cNvPr id="2" name="Group 1">
            <a:extLst>
              <a:ext uri="{FF2B5EF4-FFF2-40B4-BE49-F238E27FC236}">
                <a16:creationId xmlns:a16="http://schemas.microsoft.com/office/drawing/2014/main" id="{DF24D083-79FB-7E45-91A4-4EAF8CB09324}"/>
              </a:ext>
            </a:extLst>
          </p:cNvPr>
          <p:cNvGrpSpPr/>
          <p:nvPr/>
        </p:nvGrpSpPr>
        <p:grpSpPr>
          <a:xfrm>
            <a:off x="756594" y="4316172"/>
            <a:ext cx="4783675" cy="3798339"/>
            <a:chOff x="3169770" y="4990838"/>
            <a:chExt cx="4783675" cy="3798339"/>
          </a:xfrm>
        </p:grpSpPr>
        <p:sp>
          <p:nvSpPr>
            <p:cNvPr id="3" name="Rectangle 2">
              <a:extLst>
                <a:ext uri="{FF2B5EF4-FFF2-40B4-BE49-F238E27FC236}">
                  <a16:creationId xmlns:a16="http://schemas.microsoft.com/office/drawing/2014/main" id="{F6B0E282-16D4-6044-8B98-ADEBCE51CBEF}"/>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4" name="Picture 3">
              <a:extLst>
                <a:ext uri="{FF2B5EF4-FFF2-40B4-BE49-F238E27FC236}">
                  <a16:creationId xmlns:a16="http://schemas.microsoft.com/office/drawing/2014/main" id="{526DD311-2AB9-AE44-BB05-F5D8D154603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5" name="Title 1">
              <a:extLst>
                <a:ext uri="{FF2B5EF4-FFF2-40B4-BE49-F238E27FC236}">
                  <a16:creationId xmlns:a16="http://schemas.microsoft.com/office/drawing/2014/main" id="{EA4542C8-9DFC-5649-9C24-FD9DD68D8D20}"/>
                </a:ext>
              </a:extLst>
            </p:cNvPr>
            <p:cNvSpPr txBox="1">
              <a:spLocks/>
            </p:cNvSpPr>
            <p:nvPr/>
          </p:nvSpPr>
          <p:spPr>
            <a:xfrm>
              <a:off x="3601586" y="5295572"/>
              <a:ext cx="3575680"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showing </a:t>
              </a:r>
              <a:r>
                <a:rPr lang="en-US" sz="2400" spc="-150" dirty="0">
                  <a:solidFill>
                    <a:srgbClr val="791D7E"/>
                  </a:solidFill>
                  <a:latin typeface="Overpass Mono" pitchFamily="49" charset="77"/>
                </a:rPr>
                <a:t>us</a:t>
              </a:r>
              <a:r>
                <a:rPr lang="en-US" sz="2400" b="1" spc="-150" dirty="0">
                  <a:solidFill>
                    <a:srgbClr val="791D7E"/>
                  </a:solidFill>
                  <a:latin typeface="Overpass Mono" pitchFamily="49" charset="77"/>
                </a:rPr>
                <a:t> </a:t>
              </a:r>
              <a:r>
                <a:rPr lang="en-US" sz="2400" spc="-150" dirty="0">
                  <a:solidFill>
                    <a:srgbClr val="791D7E"/>
                  </a:solidFill>
                  <a:latin typeface="Overpass Mono" pitchFamily="49" charset="77"/>
                </a:rPr>
                <a:t>adverts based on our behaviour</a:t>
              </a:r>
            </a:p>
          </p:txBody>
        </p:sp>
      </p:grpSp>
    </p:spTree>
    <p:extLst>
      <p:ext uri="{BB962C8B-B14F-4D97-AF65-F5344CB8AC3E}">
        <p14:creationId xmlns:p14="http://schemas.microsoft.com/office/powerpoint/2010/main" val="2621208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animEffect transition="in" filter="fade">
                                      <p:cBhvr>
                                        <p:cTn id="7" dur="500"/>
                                        <p:tgtEl>
                                          <p:spTgt spid="1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4" end="4"/>
                                            </p:txEl>
                                          </p:spTgt>
                                        </p:tgtEl>
                                        <p:attrNameLst>
                                          <p:attrName>style.visibility</p:attrName>
                                        </p:attrNameLst>
                                      </p:cBhvr>
                                      <p:to>
                                        <p:strVal val="visible"/>
                                      </p:to>
                                    </p:set>
                                    <p:animEffect transition="in" filter="fade">
                                      <p:cBhvr>
                                        <p:cTn id="12" dur="500"/>
                                        <p:tgtEl>
                                          <p:spTgt spid="1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9846CC27-C9B0-2F4F-A1C6-469EFFF6E12A}"/>
              </a:ext>
            </a:extLst>
          </p:cNvPr>
          <p:cNvGrpSpPr/>
          <p:nvPr/>
        </p:nvGrpSpPr>
        <p:grpSpPr>
          <a:xfrm>
            <a:off x="9648793" y="4999365"/>
            <a:ext cx="4968582" cy="2515674"/>
            <a:chOff x="-1164470" y="2726331"/>
            <a:chExt cx="4968582" cy="2515674"/>
          </a:xfrm>
        </p:grpSpPr>
        <p:sp>
          <p:nvSpPr>
            <p:cNvPr id="41" name="Rectangle 40">
              <a:extLst>
                <a:ext uri="{FF2B5EF4-FFF2-40B4-BE49-F238E27FC236}">
                  <a16:creationId xmlns:a16="http://schemas.microsoft.com/office/drawing/2014/main" id="{FBF04AF3-2AF7-AE46-B92D-B3FAE9144299}"/>
                </a:ext>
              </a:extLst>
            </p:cNvPr>
            <p:cNvSpPr/>
            <p:nvPr/>
          </p:nvSpPr>
          <p:spPr>
            <a:xfrm>
              <a:off x="-1164470" y="2975175"/>
              <a:ext cx="4719737" cy="226683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2" name="Group 41">
              <a:extLst>
                <a:ext uri="{FF2B5EF4-FFF2-40B4-BE49-F238E27FC236}">
                  <a16:creationId xmlns:a16="http://schemas.microsoft.com/office/drawing/2014/main" id="{F871953A-05F9-5C44-BF3D-EC904D5B20A4}"/>
                </a:ext>
              </a:extLst>
            </p:cNvPr>
            <p:cNvGrpSpPr/>
            <p:nvPr/>
          </p:nvGrpSpPr>
          <p:grpSpPr>
            <a:xfrm>
              <a:off x="3306424" y="2726331"/>
              <a:ext cx="497688" cy="497688"/>
              <a:chOff x="11448333" y="3259976"/>
              <a:chExt cx="497688" cy="497688"/>
            </a:xfrm>
          </p:grpSpPr>
          <p:sp>
            <p:nvSpPr>
              <p:cNvPr id="44" name="Oval 43">
                <a:extLst>
                  <a:ext uri="{FF2B5EF4-FFF2-40B4-BE49-F238E27FC236}">
                    <a16:creationId xmlns:a16="http://schemas.microsoft.com/office/drawing/2014/main" id="{6AB70A0B-7276-9149-85CA-106E6BF73E53}"/>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D0903D1C-1B00-EC43-86A1-B403BCC288E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C1CE6FE-FCF1-0543-B342-3929A10122B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37F003D0-2256-5940-B5BB-2971F8C60DBB}"/>
                </a:ext>
              </a:extLst>
            </p:cNvPr>
            <p:cNvSpPr txBox="1"/>
            <p:nvPr/>
          </p:nvSpPr>
          <p:spPr>
            <a:xfrm>
              <a:off x="-862089" y="3505304"/>
              <a:ext cx="4055308" cy="1323439"/>
            </a:xfrm>
            <a:prstGeom prst="rect">
              <a:avLst/>
            </a:prstGeom>
            <a:noFill/>
          </p:spPr>
          <p:txBody>
            <a:bodyPr wrap="square" rtlCol="0">
              <a:spAutoFit/>
            </a:bodyPr>
            <a:lstStyle/>
            <a:p>
              <a:pPr algn="ctr"/>
              <a:r>
                <a:rPr lang="en-US" sz="2000" dirty="0">
                  <a:latin typeface="Overpass Mono" pitchFamily="49" charset="77"/>
                </a:rPr>
                <a:t>“After I look at a product online, I see adverts for it everywhere.”</a:t>
              </a:r>
            </a:p>
          </p:txBody>
        </p:sp>
      </p:grpSp>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278316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How do companies use people’s personal data?</a:t>
            </a:r>
          </a:p>
        </p:txBody>
      </p:sp>
      <p:grpSp>
        <p:nvGrpSpPr>
          <p:cNvPr id="12" name="Group 11">
            <a:extLst>
              <a:ext uri="{FF2B5EF4-FFF2-40B4-BE49-F238E27FC236}">
                <a16:creationId xmlns:a16="http://schemas.microsoft.com/office/drawing/2014/main" id="{304FDCEE-6B56-134F-9B61-CE734351D6BF}"/>
              </a:ext>
            </a:extLst>
          </p:cNvPr>
          <p:cNvGrpSpPr/>
          <p:nvPr/>
        </p:nvGrpSpPr>
        <p:grpSpPr>
          <a:xfrm>
            <a:off x="1025587" y="1678640"/>
            <a:ext cx="4968582" cy="2589164"/>
            <a:chOff x="-1164470" y="2726331"/>
            <a:chExt cx="4968582" cy="2589164"/>
          </a:xfrm>
        </p:grpSpPr>
        <p:sp>
          <p:nvSpPr>
            <p:cNvPr id="13" name="Rectangle 12">
              <a:extLst>
                <a:ext uri="{FF2B5EF4-FFF2-40B4-BE49-F238E27FC236}">
                  <a16:creationId xmlns:a16="http://schemas.microsoft.com/office/drawing/2014/main" id="{7A214949-0A4C-EB41-A0AA-D0F3E02EC32C}"/>
                </a:ext>
              </a:extLst>
            </p:cNvPr>
            <p:cNvSpPr/>
            <p:nvPr/>
          </p:nvSpPr>
          <p:spPr>
            <a:xfrm>
              <a:off x="-1164470" y="2975174"/>
              <a:ext cx="4719737" cy="23403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 name="Group 13">
              <a:extLst>
                <a:ext uri="{FF2B5EF4-FFF2-40B4-BE49-F238E27FC236}">
                  <a16:creationId xmlns:a16="http://schemas.microsoft.com/office/drawing/2014/main" id="{4E9F7FA8-7913-6544-AF78-246A81B849A2}"/>
                </a:ext>
              </a:extLst>
            </p:cNvPr>
            <p:cNvGrpSpPr/>
            <p:nvPr/>
          </p:nvGrpSpPr>
          <p:grpSpPr>
            <a:xfrm>
              <a:off x="3306424" y="2726331"/>
              <a:ext cx="497688" cy="497688"/>
              <a:chOff x="11448333" y="3259976"/>
              <a:chExt cx="497688" cy="497688"/>
            </a:xfrm>
          </p:grpSpPr>
          <p:sp>
            <p:nvSpPr>
              <p:cNvPr id="16" name="Oval 15">
                <a:extLst>
                  <a:ext uri="{FF2B5EF4-FFF2-40B4-BE49-F238E27FC236}">
                    <a16:creationId xmlns:a16="http://schemas.microsoft.com/office/drawing/2014/main" id="{E0DA6320-7D48-6245-87C1-A66E312BACE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4693CA1-0210-BC40-B93B-256DC65221E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8F3D6FE-2989-4E43-8460-BA62A5F794D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F1C1F832-3DAB-FE43-BF14-32D84D8F4E48}"/>
                </a:ext>
              </a:extLst>
            </p:cNvPr>
            <p:cNvSpPr txBox="1"/>
            <p:nvPr/>
          </p:nvSpPr>
          <p:spPr>
            <a:xfrm>
              <a:off x="-862089" y="3491016"/>
              <a:ext cx="4055308" cy="1323439"/>
            </a:xfrm>
            <a:prstGeom prst="rect">
              <a:avLst/>
            </a:prstGeom>
            <a:noFill/>
          </p:spPr>
          <p:txBody>
            <a:bodyPr wrap="square" rtlCol="0">
              <a:spAutoFit/>
            </a:bodyPr>
            <a:lstStyle/>
            <a:p>
              <a:pPr algn="ctr"/>
              <a:r>
                <a:rPr lang="en-US" sz="2000" dirty="0">
                  <a:latin typeface="Overpass Mono" pitchFamily="49" charset="77"/>
                </a:rPr>
                <a:t>“My navigation app uses my location and traffic data to show me the quickest way home.”</a:t>
              </a:r>
            </a:p>
          </p:txBody>
        </p:sp>
      </p:grpSp>
      <p:grpSp>
        <p:nvGrpSpPr>
          <p:cNvPr id="19" name="Group 18">
            <a:extLst>
              <a:ext uri="{FF2B5EF4-FFF2-40B4-BE49-F238E27FC236}">
                <a16:creationId xmlns:a16="http://schemas.microsoft.com/office/drawing/2014/main" id="{0D41BFAA-9314-8046-BEA9-B29A3F5C6A21}"/>
              </a:ext>
            </a:extLst>
          </p:cNvPr>
          <p:cNvGrpSpPr/>
          <p:nvPr/>
        </p:nvGrpSpPr>
        <p:grpSpPr>
          <a:xfrm>
            <a:off x="2356050" y="4296893"/>
            <a:ext cx="4968582" cy="2231000"/>
            <a:chOff x="-1164470" y="2726331"/>
            <a:chExt cx="4968582" cy="2231000"/>
          </a:xfrm>
        </p:grpSpPr>
        <p:sp>
          <p:nvSpPr>
            <p:cNvPr id="20" name="Rectangle 19">
              <a:extLst>
                <a:ext uri="{FF2B5EF4-FFF2-40B4-BE49-F238E27FC236}">
                  <a16:creationId xmlns:a16="http://schemas.microsoft.com/office/drawing/2014/main" id="{381FBAED-83AE-294E-AFD1-F71D4C8DE6C8}"/>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 name="Group 20">
              <a:extLst>
                <a:ext uri="{FF2B5EF4-FFF2-40B4-BE49-F238E27FC236}">
                  <a16:creationId xmlns:a16="http://schemas.microsoft.com/office/drawing/2014/main" id="{6A46E991-E92F-CA48-8505-255C654DD45C}"/>
                </a:ext>
              </a:extLst>
            </p:cNvPr>
            <p:cNvGrpSpPr/>
            <p:nvPr/>
          </p:nvGrpSpPr>
          <p:grpSpPr>
            <a:xfrm>
              <a:off x="3306424" y="2726331"/>
              <a:ext cx="497688" cy="497688"/>
              <a:chOff x="11448333" y="3259976"/>
              <a:chExt cx="497688" cy="497688"/>
            </a:xfrm>
          </p:grpSpPr>
          <p:sp>
            <p:nvSpPr>
              <p:cNvPr id="23" name="Oval 22">
                <a:extLst>
                  <a:ext uri="{FF2B5EF4-FFF2-40B4-BE49-F238E27FC236}">
                    <a16:creationId xmlns:a16="http://schemas.microsoft.com/office/drawing/2014/main" id="{3CDEF4B8-F65B-CA4A-93E1-66C65FC92CF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7037D7EE-D9C7-5A47-8C4D-C35B9065A35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73D51D1-334B-5848-B309-87B5FD015C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65F5FD48-4A1C-5D4A-B166-080E4A82C1D4}"/>
                </a:ext>
              </a:extLst>
            </p:cNvPr>
            <p:cNvSpPr txBox="1"/>
            <p:nvPr/>
          </p:nvSpPr>
          <p:spPr>
            <a:xfrm>
              <a:off x="-862089" y="3491016"/>
              <a:ext cx="4055308" cy="1015663"/>
            </a:xfrm>
            <a:prstGeom prst="rect">
              <a:avLst/>
            </a:prstGeom>
            <a:noFill/>
          </p:spPr>
          <p:txBody>
            <a:bodyPr wrap="square" rtlCol="0">
              <a:spAutoFit/>
            </a:bodyPr>
            <a:lstStyle/>
            <a:p>
              <a:pPr algn="ctr"/>
              <a:r>
                <a:rPr lang="en-US" sz="2000" dirty="0">
                  <a:latin typeface="Overpass Mono" pitchFamily="49" charset="77"/>
                </a:rPr>
                <a:t>“Shops keep sending me emails for new products I could buy.”</a:t>
              </a:r>
            </a:p>
          </p:txBody>
        </p:sp>
      </p:grpSp>
      <p:grpSp>
        <p:nvGrpSpPr>
          <p:cNvPr id="33" name="Group 32">
            <a:extLst>
              <a:ext uri="{FF2B5EF4-FFF2-40B4-BE49-F238E27FC236}">
                <a16:creationId xmlns:a16="http://schemas.microsoft.com/office/drawing/2014/main" id="{9DB6CF95-0CD1-AB40-B12A-EA6CCEDCE78A}"/>
              </a:ext>
            </a:extLst>
          </p:cNvPr>
          <p:cNvGrpSpPr/>
          <p:nvPr/>
        </p:nvGrpSpPr>
        <p:grpSpPr>
          <a:xfrm>
            <a:off x="8157407" y="2006248"/>
            <a:ext cx="4968582" cy="2744274"/>
            <a:chOff x="-1164470" y="2726331"/>
            <a:chExt cx="4968582" cy="2744274"/>
          </a:xfrm>
        </p:grpSpPr>
        <p:sp>
          <p:nvSpPr>
            <p:cNvPr id="34" name="Rectangle 33">
              <a:extLst>
                <a:ext uri="{FF2B5EF4-FFF2-40B4-BE49-F238E27FC236}">
                  <a16:creationId xmlns:a16="http://schemas.microsoft.com/office/drawing/2014/main" id="{D0DF783A-B116-5F4F-962F-18F016FCC4D2}"/>
                </a:ext>
              </a:extLst>
            </p:cNvPr>
            <p:cNvSpPr/>
            <p:nvPr/>
          </p:nvSpPr>
          <p:spPr>
            <a:xfrm>
              <a:off x="-1164470" y="2975174"/>
              <a:ext cx="4719737" cy="249543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5" name="Group 34">
              <a:extLst>
                <a:ext uri="{FF2B5EF4-FFF2-40B4-BE49-F238E27FC236}">
                  <a16:creationId xmlns:a16="http://schemas.microsoft.com/office/drawing/2014/main" id="{901EB236-6E83-ED40-A015-3921E6F905A7}"/>
                </a:ext>
              </a:extLst>
            </p:cNvPr>
            <p:cNvGrpSpPr/>
            <p:nvPr/>
          </p:nvGrpSpPr>
          <p:grpSpPr>
            <a:xfrm>
              <a:off x="3306424" y="2726331"/>
              <a:ext cx="497688" cy="497688"/>
              <a:chOff x="11448333" y="3259976"/>
              <a:chExt cx="497688" cy="497688"/>
            </a:xfrm>
          </p:grpSpPr>
          <p:sp>
            <p:nvSpPr>
              <p:cNvPr id="37" name="Oval 36">
                <a:extLst>
                  <a:ext uri="{FF2B5EF4-FFF2-40B4-BE49-F238E27FC236}">
                    <a16:creationId xmlns:a16="http://schemas.microsoft.com/office/drawing/2014/main" id="{5AD145B3-D0FB-D94B-BF01-5A38BB5B76E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4CB52160-82AB-E446-98DA-DAE46ACAC90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A5FAA41-71EC-B849-B1C3-D14A4493997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94AA4437-A841-9E4B-BF91-5B4EFD86CD78}"/>
                </a:ext>
              </a:extLst>
            </p:cNvPr>
            <p:cNvSpPr txBox="1"/>
            <p:nvPr/>
          </p:nvSpPr>
          <p:spPr>
            <a:xfrm>
              <a:off x="-862089" y="3491016"/>
              <a:ext cx="4055308" cy="1631216"/>
            </a:xfrm>
            <a:prstGeom prst="rect">
              <a:avLst/>
            </a:prstGeom>
            <a:noFill/>
          </p:spPr>
          <p:txBody>
            <a:bodyPr wrap="square" rtlCol="0">
              <a:spAutoFit/>
            </a:bodyPr>
            <a:lstStyle/>
            <a:p>
              <a:pPr algn="ctr"/>
              <a:r>
                <a:rPr lang="en-US" sz="2000" dirty="0">
                  <a:latin typeface="Overpass Mono" pitchFamily="49" charset="77"/>
                </a:rPr>
                <a:t>“If I haven’t logged on to my gaming app in a while, the app sends me a notification to remind me to play.”</a:t>
              </a:r>
            </a:p>
          </p:txBody>
        </p:sp>
      </p:grpSp>
      <p:grpSp>
        <p:nvGrpSpPr>
          <p:cNvPr id="26" name="Group 25">
            <a:extLst>
              <a:ext uri="{FF2B5EF4-FFF2-40B4-BE49-F238E27FC236}">
                <a16:creationId xmlns:a16="http://schemas.microsoft.com/office/drawing/2014/main" id="{92209AC2-C60A-7B4F-B528-A49728E46F0F}"/>
              </a:ext>
            </a:extLst>
          </p:cNvPr>
          <p:cNvGrpSpPr/>
          <p:nvPr/>
        </p:nvGrpSpPr>
        <p:grpSpPr>
          <a:xfrm>
            <a:off x="3752766" y="6553922"/>
            <a:ext cx="4968582" cy="2231000"/>
            <a:chOff x="-1164470" y="2726331"/>
            <a:chExt cx="4968582" cy="2231000"/>
          </a:xfrm>
        </p:grpSpPr>
        <p:sp>
          <p:nvSpPr>
            <p:cNvPr id="27" name="Rectangle 26">
              <a:extLst>
                <a:ext uri="{FF2B5EF4-FFF2-40B4-BE49-F238E27FC236}">
                  <a16:creationId xmlns:a16="http://schemas.microsoft.com/office/drawing/2014/main" id="{B98A11B4-7616-274B-913F-E44A8D4BC338}"/>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8" name="Group 27">
              <a:extLst>
                <a:ext uri="{FF2B5EF4-FFF2-40B4-BE49-F238E27FC236}">
                  <a16:creationId xmlns:a16="http://schemas.microsoft.com/office/drawing/2014/main" id="{2A12E4A7-D61B-1948-8BAB-1B3C5A2B4216}"/>
                </a:ext>
              </a:extLst>
            </p:cNvPr>
            <p:cNvGrpSpPr/>
            <p:nvPr/>
          </p:nvGrpSpPr>
          <p:grpSpPr>
            <a:xfrm>
              <a:off x="3306424" y="2726331"/>
              <a:ext cx="497688" cy="497688"/>
              <a:chOff x="11448333" y="3259976"/>
              <a:chExt cx="497688" cy="497688"/>
            </a:xfrm>
          </p:grpSpPr>
          <p:sp>
            <p:nvSpPr>
              <p:cNvPr id="30" name="Oval 29">
                <a:extLst>
                  <a:ext uri="{FF2B5EF4-FFF2-40B4-BE49-F238E27FC236}">
                    <a16:creationId xmlns:a16="http://schemas.microsoft.com/office/drawing/2014/main" id="{E3DE41B9-E549-3740-8352-6F0B1356EF5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2D33806D-A5AF-9642-A979-84CAC271F7B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7D18369-0E49-FB40-AF04-4E52671B91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6EAFFED2-EF50-7843-A8AA-7104EBFC1F44}"/>
                </a:ext>
              </a:extLst>
            </p:cNvPr>
            <p:cNvSpPr txBox="1"/>
            <p:nvPr/>
          </p:nvSpPr>
          <p:spPr>
            <a:xfrm>
              <a:off x="-862089" y="3491016"/>
              <a:ext cx="4055308" cy="1015663"/>
            </a:xfrm>
            <a:prstGeom prst="rect">
              <a:avLst/>
            </a:prstGeom>
            <a:noFill/>
          </p:spPr>
          <p:txBody>
            <a:bodyPr wrap="square" rtlCol="0">
              <a:spAutoFit/>
            </a:bodyPr>
            <a:lstStyle/>
            <a:p>
              <a:pPr algn="ctr"/>
              <a:r>
                <a:rPr lang="en-US" sz="2000" dirty="0">
                  <a:latin typeface="Overpass Mono" pitchFamily="49" charset="77"/>
                </a:rPr>
                <a:t>“I see social media adverts telling me who I should follow.”</a:t>
              </a:r>
            </a:p>
          </p:txBody>
        </p:sp>
      </p:grpSp>
    </p:spTree>
    <p:extLst>
      <p:ext uri="{BB962C8B-B14F-4D97-AF65-F5344CB8AC3E}">
        <p14:creationId xmlns:p14="http://schemas.microsoft.com/office/powerpoint/2010/main" val="43329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250" fill="hold"/>
                                        <p:tgtEl>
                                          <p:spTgt spid="19"/>
                                        </p:tgtEl>
                                        <p:attrNameLst>
                                          <p:attrName>ppt_w</p:attrName>
                                        </p:attrNameLst>
                                      </p:cBhvr>
                                      <p:tavLst>
                                        <p:tav tm="0">
                                          <p:val>
                                            <p:fltVal val="0"/>
                                          </p:val>
                                        </p:tav>
                                        <p:tav tm="100000">
                                          <p:val>
                                            <p:strVal val="#ppt_w"/>
                                          </p:val>
                                        </p:tav>
                                      </p:tavLst>
                                    </p:anim>
                                    <p:anim calcmode="lin" valueType="num">
                                      <p:cBhvr>
                                        <p:cTn id="14" dur="250" fill="hold"/>
                                        <p:tgtEl>
                                          <p:spTgt spid="19"/>
                                        </p:tgtEl>
                                        <p:attrNameLst>
                                          <p:attrName>ppt_h</p:attrName>
                                        </p:attrNameLst>
                                      </p:cBhvr>
                                      <p:tavLst>
                                        <p:tav tm="0">
                                          <p:val>
                                            <p:fltVal val="0"/>
                                          </p:val>
                                        </p:tav>
                                        <p:tav tm="100000">
                                          <p:val>
                                            <p:strVal val="#ppt_h"/>
                                          </p:val>
                                        </p:tav>
                                      </p:tavLst>
                                    </p:anim>
                                    <p:animEffect transition="in" filter="fade">
                                      <p:cBhvr>
                                        <p:cTn id="15" dur="250"/>
                                        <p:tgtEl>
                                          <p:spTgt spid="19"/>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250" fill="hold"/>
                                        <p:tgtEl>
                                          <p:spTgt spid="26"/>
                                        </p:tgtEl>
                                        <p:attrNameLst>
                                          <p:attrName>ppt_w</p:attrName>
                                        </p:attrNameLst>
                                      </p:cBhvr>
                                      <p:tavLst>
                                        <p:tav tm="0">
                                          <p:val>
                                            <p:fltVal val="0"/>
                                          </p:val>
                                        </p:tav>
                                        <p:tav tm="100000">
                                          <p:val>
                                            <p:strVal val="#ppt_w"/>
                                          </p:val>
                                        </p:tav>
                                      </p:tavLst>
                                    </p:anim>
                                    <p:anim calcmode="lin" valueType="num">
                                      <p:cBhvr>
                                        <p:cTn id="20" dur="250" fill="hold"/>
                                        <p:tgtEl>
                                          <p:spTgt spid="26"/>
                                        </p:tgtEl>
                                        <p:attrNameLst>
                                          <p:attrName>ppt_h</p:attrName>
                                        </p:attrNameLst>
                                      </p:cBhvr>
                                      <p:tavLst>
                                        <p:tav tm="0">
                                          <p:val>
                                            <p:fltVal val="0"/>
                                          </p:val>
                                        </p:tav>
                                        <p:tav tm="100000">
                                          <p:val>
                                            <p:strVal val="#ppt_h"/>
                                          </p:val>
                                        </p:tav>
                                      </p:tavLst>
                                    </p:anim>
                                    <p:animEffect transition="in" filter="fade">
                                      <p:cBhvr>
                                        <p:cTn id="21" dur="250"/>
                                        <p:tgtEl>
                                          <p:spTgt spid="26"/>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250" fill="hold"/>
                                        <p:tgtEl>
                                          <p:spTgt spid="33"/>
                                        </p:tgtEl>
                                        <p:attrNameLst>
                                          <p:attrName>ppt_w</p:attrName>
                                        </p:attrNameLst>
                                      </p:cBhvr>
                                      <p:tavLst>
                                        <p:tav tm="0">
                                          <p:val>
                                            <p:fltVal val="0"/>
                                          </p:val>
                                        </p:tav>
                                        <p:tav tm="100000">
                                          <p:val>
                                            <p:strVal val="#ppt_w"/>
                                          </p:val>
                                        </p:tav>
                                      </p:tavLst>
                                    </p:anim>
                                    <p:anim calcmode="lin" valueType="num">
                                      <p:cBhvr>
                                        <p:cTn id="26" dur="250" fill="hold"/>
                                        <p:tgtEl>
                                          <p:spTgt spid="33"/>
                                        </p:tgtEl>
                                        <p:attrNameLst>
                                          <p:attrName>ppt_h</p:attrName>
                                        </p:attrNameLst>
                                      </p:cBhvr>
                                      <p:tavLst>
                                        <p:tav tm="0">
                                          <p:val>
                                            <p:fltVal val="0"/>
                                          </p:val>
                                        </p:tav>
                                        <p:tav tm="100000">
                                          <p:val>
                                            <p:strVal val="#ppt_h"/>
                                          </p:val>
                                        </p:tav>
                                      </p:tavLst>
                                    </p:anim>
                                    <p:animEffect transition="in" filter="fade">
                                      <p:cBhvr>
                                        <p:cTn id="27" dur="250"/>
                                        <p:tgtEl>
                                          <p:spTgt spid="33"/>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250" fill="hold"/>
                                        <p:tgtEl>
                                          <p:spTgt spid="40"/>
                                        </p:tgtEl>
                                        <p:attrNameLst>
                                          <p:attrName>ppt_w</p:attrName>
                                        </p:attrNameLst>
                                      </p:cBhvr>
                                      <p:tavLst>
                                        <p:tav tm="0">
                                          <p:val>
                                            <p:fltVal val="0"/>
                                          </p:val>
                                        </p:tav>
                                        <p:tav tm="100000">
                                          <p:val>
                                            <p:strVal val="#ppt_w"/>
                                          </p:val>
                                        </p:tav>
                                      </p:tavLst>
                                    </p:anim>
                                    <p:anim calcmode="lin" valueType="num">
                                      <p:cBhvr>
                                        <p:cTn id="32" dur="250" fill="hold"/>
                                        <p:tgtEl>
                                          <p:spTgt spid="40"/>
                                        </p:tgtEl>
                                        <p:attrNameLst>
                                          <p:attrName>ppt_h</p:attrName>
                                        </p:attrNameLst>
                                      </p:cBhvr>
                                      <p:tavLst>
                                        <p:tav tm="0">
                                          <p:val>
                                            <p:fltVal val="0"/>
                                          </p:val>
                                        </p:tav>
                                        <p:tav tm="100000">
                                          <p:val>
                                            <p:strVal val="#ppt_h"/>
                                          </p:val>
                                        </p:tav>
                                      </p:tavLst>
                                    </p:anim>
                                    <p:animEffect transition="in" filter="fade">
                                      <p:cBhvr>
                                        <p:cTn id="33"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a:extLst>
              <a:ext uri="{FF2B5EF4-FFF2-40B4-BE49-F238E27FC236}">
                <a16:creationId xmlns:a16="http://schemas.microsoft.com/office/drawing/2014/main" id="{056B02B2-FEB5-4F7A-93A2-D62069FB925D}"/>
              </a:ext>
            </a:extLst>
          </p:cNvPr>
          <p:cNvGrpSpPr/>
          <p:nvPr/>
        </p:nvGrpSpPr>
        <p:grpSpPr>
          <a:xfrm>
            <a:off x="692201" y="611124"/>
            <a:ext cx="13925174" cy="8173798"/>
            <a:chOff x="692201" y="611124"/>
            <a:chExt cx="13925174" cy="8173798"/>
          </a:xfrm>
        </p:grpSpPr>
        <p:grpSp>
          <p:nvGrpSpPr>
            <p:cNvPr id="53" name="Group 52">
              <a:extLst>
                <a:ext uri="{FF2B5EF4-FFF2-40B4-BE49-F238E27FC236}">
                  <a16:creationId xmlns:a16="http://schemas.microsoft.com/office/drawing/2014/main" id="{0DE54ACB-7FE1-43AE-B62B-324D7DC5091F}"/>
                </a:ext>
              </a:extLst>
            </p:cNvPr>
            <p:cNvGrpSpPr/>
            <p:nvPr/>
          </p:nvGrpSpPr>
          <p:grpSpPr>
            <a:xfrm>
              <a:off x="9648793" y="4999365"/>
              <a:ext cx="4968582" cy="2515674"/>
              <a:chOff x="-1164470" y="2726331"/>
              <a:chExt cx="4968582" cy="2515674"/>
            </a:xfrm>
          </p:grpSpPr>
          <p:sp>
            <p:nvSpPr>
              <p:cNvPr id="54" name="Rectangle 53">
                <a:extLst>
                  <a:ext uri="{FF2B5EF4-FFF2-40B4-BE49-F238E27FC236}">
                    <a16:creationId xmlns:a16="http://schemas.microsoft.com/office/drawing/2014/main" id="{7AC740BB-8161-4689-B3E8-D8A0A5264084}"/>
                  </a:ext>
                </a:extLst>
              </p:cNvPr>
              <p:cNvSpPr/>
              <p:nvPr/>
            </p:nvSpPr>
            <p:spPr>
              <a:xfrm>
                <a:off x="-1164470" y="2975175"/>
                <a:ext cx="4719737" cy="226683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5" name="Group 54">
                <a:extLst>
                  <a:ext uri="{FF2B5EF4-FFF2-40B4-BE49-F238E27FC236}">
                    <a16:creationId xmlns:a16="http://schemas.microsoft.com/office/drawing/2014/main" id="{2D87AB24-33E3-4847-BBA6-D24E2DD41080}"/>
                  </a:ext>
                </a:extLst>
              </p:cNvPr>
              <p:cNvGrpSpPr/>
              <p:nvPr/>
            </p:nvGrpSpPr>
            <p:grpSpPr>
              <a:xfrm>
                <a:off x="3306424" y="2726331"/>
                <a:ext cx="497688" cy="497688"/>
                <a:chOff x="11448333" y="3259976"/>
                <a:chExt cx="497688" cy="497688"/>
              </a:xfrm>
            </p:grpSpPr>
            <p:sp>
              <p:nvSpPr>
                <p:cNvPr id="57" name="Oval 56">
                  <a:extLst>
                    <a:ext uri="{FF2B5EF4-FFF2-40B4-BE49-F238E27FC236}">
                      <a16:creationId xmlns:a16="http://schemas.microsoft.com/office/drawing/2014/main" id="{8E1EF94A-9363-4BBA-AB61-C1F3FCA3596A}"/>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a:extLst>
                    <a:ext uri="{FF2B5EF4-FFF2-40B4-BE49-F238E27FC236}">
                      <a16:creationId xmlns:a16="http://schemas.microsoft.com/office/drawing/2014/main" id="{F9653C0D-2C54-40B1-A8E5-4DD0BBAF6DB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530C7A3-0BDB-4597-8245-B25FCA93E72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6" name="TextBox 55">
                <a:extLst>
                  <a:ext uri="{FF2B5EF4-FFF2-40B4-BE49-F238E27FC236}">
                    <a16:creationId xmlns:a16="http://schemas.microsoft.com/office/drawing/2014/main" id="{FBF8AECE-AB1B-49AC-87CD-1DAEF789CA03}"/>
                  </a:ext>
                </a:extLst>
              </p:cNvPr>
              <p:cNvSpPr txBox="1"/>
              <p:nvPr/>
            </p:nvSpPr>
            <p:spPr>
              <a:xfrm>
                <a:off x="-862089" y="3505304"/>
                <a:ext cx="4055308" cy="1323439"/>
              </a:xfrm>
              <a:prstGeom prst="rect">
                <a:avLst/>
              </a:prstGeom>
              <a:noFill/>
            </p:spPr>
            <p:txBody>
              <a:bodyPr wrap="square" rtlCol="0">
                <a:spAutoFit/>
              </a:bodyPr>
              <a:lstStyle/>
              <a:p>
                <a:pPr algn="ctr"/>
                <a:r>
                  <a:rPr lang="en-US" sz="2000" dirty="0">
                    <a:latin typeface="Overpass Mono" pitchFamily="49" charset="77"/>
                  </a:rPr>
                  <a:t>“After I look at a product online, I see adverts for it everywhere.”</a:t>
                </a:r>
              </a:p>
            </p:txBody>
          </p:sp>
        </p:grpSp>
        <p:sp>
          <p:nvSpPr>
            <p:cNvPr id="60" name="Title 1">
              <a:extLst>
                <a:ext uri="{FF2B5EF4-FFF2-40B4-BE49-F238E27FC236}">
                  <a16:creationId xmlns:a16="http://schemas.microsoft.com/office/drawing/2014/main" id="{B9CEE80E-DE3C-44EB-83FB-A079D49534EF}"/>
                </a:ext>
              </a:extLst>
            </p:cNvPr>
            <p:cNvSpPr txBox="1">
              <a:spLocks/>
            </p:cNvSpPr>
            <p:nvPr/>
          </p:nvSpPr>
          <p:spPr>
            <a:xfrm>
              <a:off x="692201" y="611124"/>
              <a:ext cx="1278316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How do companies use people’s personal data?</a:t>
              </a:r>
            </a:p>
          </p:txBody>
        </p:sp>
        <p:grpSp>
          <p:nvGrpSpPr>
            <p:cNvPr id="61" name="Group 60">
              <a:extLst>
                <a:ext uri="{FF2B5EF4-FFF2-40B4-BE49-F238E27FC236}">
                  <a16:creationId xmlns:a16="http://schemas.microsoft.com/office/drawing/2014/main" id="{066E7EA9-50A4-40F0-A118-65636BD5FF91}"/>
                </a:ext>
              </a:extLst>
            </p:cNvPr>
            <p:cNvGrpSpPr/>
            <p:nvPr/>
          </p:nvGrpSpPr>
          <p:grpSpPr>
            <a:xfrm>
              <a:off x="1025587" y="1678640"/>
              <a:ext cx="4968582" cy="2589164"/>
              <a:chOff x="-1164470" y="2726331"/>
              <a:chExt cx="4968582" cy="2589164"/>
            </a:xfrm>
          </p:grpSpPr>
          <p:sp>
            <p:nvSpPr>
              <p:cNvPr id="62" name="Rectangle 61">
                <a:extLst>
                  <a:ext uri="{FF2B5EF4-FFF2-40B4-BE49-F238E27FC236}">
                    <a16:creationId xmlns:a16="http://schemas.microsoft.com/office/drawing/2014/main" id="{1A9E26E7-74D5-4C4E-93CA-5B109994164F}"/>
                  </a:ext>
                </a:extLst>
              </p:cNvPr>
              <p:cNvSpPr/>
              <p:nvPr/>
            </p:nvSpPr>
            <p:spPr>
              <a:xfrm>
                <a:off x="-1164470" y="2975174"/>
                <a:ext cx="4719737" cy="23403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3" name="Group 62">
                <a:extLst>
                  <a:ext uri="{FF2B5EF4-FFF2-40B4-BE49-F238E27FC236}">
                    <a16:creationId xmlns:a16="http://schemas.microsoft.com/office/drawing/2014/main" id="{0982DE18-689A-4600-8CDD-4BA90E3B31F2}"/>
                  </a:ext>
                </a:extLst>
              </p:cNvPr>
              <p:cNvGrpSpPr/>
              <p:nvPr/>
            </p:nvGrpSpPr>
            <p:grpSpPr>
              <a:xfrm>
                <a:off x="3306424" y="2726331"/>
                <a:ext cx="497688" cy="497688"/>
                <a:chOff x="11448333" y="3259976"/>
                <a:chExt cx="497688" cy="497688"/>
              </a:xfrm>
            </p:grpSpPr>
            <p:sp>
              <p:nvSpPr>
                <p:cNvPr id="65" name="Oval 64">
                  <a:extLst>
                    <a:ext uri="{FF2B5EF4-FFF2-40B4-BE49-F238E27FC236}">
                      <a16:creationId xmlns:a16="http://schemas.microsoft.com/office/drawing/2014/main" id="{42A8E2D0-B60A-4688-A7DC-283B5BEE22E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32ED8EB3-44FB-440C-9294-6773ADF763E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32C9776-B3F2-4847-814E-61A30EB35DA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DAF5FDD5-4904-49E4-933A-8CAC008BD71A}"/>
                  </a:ext>
                </a:extLst>
              </p:cNvPr>
              <p:cNvSpPr txBox="1"/>
              <p:nvPr/>
            </p:nvSpPr>
            <p:spPr>
              <a:xfrm>
                <a:off x="-862089" y="3491016"/>
                <a:ext cx="4055308" cy="1323439"/>
              </a:xfrm>
              <a:prstGeom prst="rect">
                <a:avLst/>
              </a:prstGeom>
              <a:noFill/>
            </p:spPr>
            <p:txBody>
              <a:bodyPr wrap="square" rtlCol="0">
                <a:spAutoFit/>
              </a:bodyPr>
              <a:lstStyle/>
              <a:p>
                <a:pPr algn="ctr"/>
                <a:r>
                  <a:rPr lang="en-US" sz="2000" dirty="0">
                    <a:latin typeface="Overpass Mono" pitchFamily="49" charset="77"/>
                  </a:rPr>
                  <a:t>“My navigation app uses my location and traffic data to show me the quickest way home.”</a:t>
                </a:r>
              </a:p>
            </p:txBody>
          </p:sp>
        </p:grpSp>
        <p:grpSp>
          <p:nvGrpSpPr>
            <p:cNvPr id="68" name="Group 67">
              <a:extLst>
                <a:ext uri="{FF2B5EF4-FFF2-40B4-BE49-F238E27FC236}">
                  <a16:creationId xmlns:a16="http://schemas.microsoft.com/office/drawing/2014/main" id="{6052DF91-B2D6-4839-821F-871EF09DDA08}"/>
                </a:ext>
              </a:extLst>
            </p:cNvPr>
            <p:cNvGrpSpPr/>
            <p:nvPr/>
          </p:nvGrpSpPr>
          <p:grpSpPr>
            <a:xfrm>
              <a:off x="2356050" y="4296893"/>
              <a:ext cx="4968582" cy="2231000"/>
              <a:chOff x="-1164470" y="2726331"/>
              <a:chExt cx="4968582" cy="2231000"/>
            </a:xfrm>
          </p:grpSpPr>
          <p:sp>
            <p:nvSpPr>
              <p:cNvPr id="69" name="Rectangle 68">
                <a:extLst>
                  <a:ext uri="{FF2B5EF4-FFF2-40B4-BE49-F238E27FC236}">
                    <a16:creationId xmlns:a16="http://schemas.microsoft.com/office/drawing/2014/main" id="{BE1254B3-C281-4FFB-866B-9928C9A17282}"/>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70" name="Group 69">
                <a:extLst>
                  <a:ext uri="{FF2B5EF4-FFF2-40B4-BE49-F238E27FC236}">
                    <a16:creationId xmlns:a16="http://schemas.microsoft.com/office/drawing/2014/main" id="{9F8CE825-B934-4BCB-A0D3-AC932FA6267F}"/>
                  </a:ext>
                </a:extLst>
              </p:cNvPr>
              <p:cNvGrpSpPr/>
              <p:nvPr/>
            </p:nvGrpSpPr>
            <p:grpSpPr>
              <a:xfrm>
                <a:off x="3306424" y="2726331"/>
                <a:ext cx="497688" cy="497688"/>
                <a:chOff x="11448333" y="3259976"/>
                <a:chExt cx="497688" cy="497688"/>
              </a:xfrm>
            </p:grpSpPr>
            <p:sp>
              <p:nvSpPr>
                <p:cNvPr id="72" name="Oval 71">
                  <a:extLst>
                    <a:ext uri="{FF2B5EF4-FFF2-40B4-BE49-F238E27FC236}">
                      <a16:creationId xmlns:a16="http://schemas.microsoft.com/office/drawing/2014/main" id="{C6DA958E-940D-40EC-B050-0BBF98893334}"/>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265B267A-D883-44E7-8244-F596541D46D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B6304D0-74EC-4983-BB51-1D6E684E780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3AEFA810-6BA7-4D51-B3AA-35E8BFA6A97B}"/>
                  </a:ext>
                </a:extLst>
              </p:cNvPr>
              <p:cNvSpPr txBox="1"/>
              <p:nvPr/>
            </p:nvSpPr>
            <p:spPr>
              <a:xfrm>
                <a:off x="-862089" y="3491016"/>
                <a:ext cx="4055308" cy="1015663"/>
              </a:xfrm>
              <a:prstGeom prst="rect">
                <a:avLst/>
              </a:prstGeom>
              <a:noFill/>
            </p:spPr>
            <p:txBody>
              <a:bodyPr wrap="square" rtlCol="0">
                <a:spAutoFit/>
              </a:bodyPr>
              <a:lstStyle/>
              <a:p>
                <a:pPr algn="ctr"/>
                <a:r>
                  <a:rPr lang="en-US" sz="2000" dirty="0">
                    <a:latin typeface="Overpass Mono" pitchFamily="49" charset="77"/>
                  </a:rPr>
                  <a:t>“Shops keep sending me emails for new products I could buy.”</a:t>
                </a:r>
              </a:p>
            </p:txBody>
          </p:sp>
        </p:grpSp>
        <p:grpSp>
          <p:nvGrpSpPr>
            <p:cNvPr id="75" name="Group 74">
              <a:extLst>
                <a:ext uri="{FF2B5EF4-FFF2-40B4-BE49-F238E27FC236}">
                  <a16:creationId xmlns:a16="http://schemas.microsoft.com/office/drawing/2014/main" id="{B17FC369-1B41-48E9-9348-AC605EA4806F}"/>
                </a:ext>
              </a:extLst>
            </p:cNvPr>
            <p:cNvGrpSpPr/>
            <p:nvPr/>
          </p:nvGrpSpPr>
          <p:grpSpPr>
            <a:xfrm>
              <a:off x="8157407" y="2006248"/>
              <a:ext cx="4968582" cy="2744274"/>
              <a:chOff x="-1164470" y="2726331"/>
              <a:chExt cx="4968582" cy="2744274"/>
            </a:xfrm>
          </p:grpSpPr>
          <p:sp>
            <p:nvSpPr>
              <p:cNvPr id="76" name="Rectangle 75">
                <a:extLst>
                  <a:ext uri="{FF2B5EF4-FFF2-40B4-BE49-F238E27FC236}">
                    <a16:creationId xmlns:a16="http://schemas.microsoft.com/office/drawing/2014/main" id="{7894B4B6-93B0-4CB1-91D8-6B8976C1E173}"/>
                  </a:ext>
                </a:extLst>
              </p:cNvPr>
              <p:cNvSpPr/>
              <p:nvPr/>
            </p:nvSpPr>
            <p:spPr>
              <a:xfrm>
                <a:off x="-1164470" y="2975174"/>
                <a:ext cx="4719737" cy="249543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77" name="Group 76">
                <a:extLst>
                  <a:ext uri="{FF2B5EF4-FFF2-40B4-BE49-F238E27FC236}">
                    <a16:creationId xmlns:a16="http://schemas.microsoft.com/office/drawing/2014/main" id="{8D4F87F6-22DD-4DD3-AD80-41272F7BBC19}"/>
                  </a:ext>
                </a:extLst>
              </p:cNvPr>
              <p:cNvGrpSpPr/>
              <p:nvPr/>
            </p:nvGrpSpPr>
            <p:grpSpPr>
              <a:xfrm>
                <a:off x="3306424" y="2726331"/>
                <a:ext cx="497688" cy="497688"/>
                <a:chOff x="11448333" y="3259976"/>
                <a:chExt cx="497688" cy="497688"/>
              </a:xfrm>
            </p:grpSpPr>
            <p:sp>
              <p:nvSpPr>
                <p:cNvPr id="79" name="Oval 78">
                  <a:extLst>
                    <a:ext uri="{FF2B5EF4-FFF2-40B4-BE49-F238E27FC236}">
                      <a16:creationId xmlns:a16="http://schemas.microsoft.com/office/drawing/2014/main" id="{D58CC412-FA56-449A-ABBA-EFDF68DCDD8D}"/>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Connector 79">
                  <a:extLst>
                    <a:ext uri="{FF2B5EF4-FFF2-40B4-BE49-F238E27FC236}">
                      <a16:creationId xmlns:a16="http://schemas.microsoft.com/office/drawing/2014/main" id="{6FA4ED0E-4D1A-45C8-A2CD-2BB43096F92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56801BF7-8D8D-4C0F-A977-7C1888A696D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78" name="TextBox 77">
                <a:extLst>
                  <a:ext uri="{FF2B5EF4-FFF2-40B4-BE49-F238E27FC236}">
                    <a16:creationId xmlns:a16="http://schemas.microsoft.com/office/drawing/2014/main" id="{F74F246D-CC1B-4775-8CD9-CF274BFDAF84}"/>
                  </a:ext>
                </a:extLst>
              </p:cNvPr>
              <p:cNvSpPr txBox="1"/>
              <p:nvPr/>
            </p:nvSpPr>
            <p:spPr>
              <a:xfrm>
                <a:off x="-862089" y="3491016"/>
                <a:ext cx="4055308" cy="1631216"/>
              </a:xfrm>
              <a:prstGeom prst="rect">
                <a:avLst/>
              </a:prstGeom>
              <a:noFill/>
            </p:spPr>
            <p:txBody>
              <a:bodyPr wrap="square" rtlCol="0">
                <a:spAutoFit/>
              </a:bodyPr>
              <a:lstStyle/>
              <a:p>
                <a:pPr algn="ctr"/>
                <a:r>
                  <a:rPr lang="en-US" sz="2000" dirty="0">
                    <a:latin typeface="Overpass Mono" pitchFamily="49" charset="77"/>
                  </a:rPr>
                  <a:t>“If I haven’t logged on to my gaming app in a while, the app sends me a notification to remind me to play.”</a:t>
                </a:r>
              </a:p>
            </p:txBody>
          </p:sp>
        </p:grpSp>
        <p:grpSp>
          <p:nvGrpSpPr>
            <p:cNvPr id="82" name="Group 81">
              <a:extLst>
                <a:ext uri="{FF2B5EF4-FFF2-40B4-BE49-F238E27FC236}">
                  <a16:creationId xmlns:a16="http://schemas.microsoft.com/office/drawing/2014/main" id="{A5B7FE16-A617-4985-8976-CC410E4043EC}"/>
                </a:ext>
              </a:extLst>
            </p:cNvPr>
            <p:cNvGrpSpPr/>
            <p:nvPr/>
          </p:nvGrpSpPr>
          <p:grpSpPr>
            <a:xfrm>
              <a:off x="3752766" y="6553922"/>
              <a:ext cx="4968582" cy="2231000"/>
              <a:chOff x="-1164470" y="2726331"/>
              <a:chExt cx="4968582" cy="2231000"/>
            </a:xfrm>
          </p:grpSpPr>
          <p:sp>
            <p:nvSpPr>
              <p:cNvPr id="83" name="Rectangle 82">
                <a:extLst>
                  <a:ext uri="{FF2B5EF4-FFF2-40B4-BE49-F238E27FC236}">
                    <a16:creationId xmlns:a16="http://schemas.microsoft.com/office/drawing/2014/main" id="{AFD68279-7D0C-47A8-9A8D-FD3D4B7FEA50}"/>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84" name="Group 83">
                <a:extLst>
                  <a:ext uri="{FF2B5EF4-FFF2-40B4-BE49-F238E27FC236}">
                    <a16:creationId xmlns:a16="http://schemas.microsoft.com/office/drawing/2014/main" id="{C44C200B-7977-4DB8-823A-7C50F2C93EB2}"/>
                  </a:ext>
                </a:extLst>
              </p:cNvPr>
              <p:cNvGrpSpPr/>
              <p:nvPr/>
            </p:nvGrpSpPr>
            <p:grpSpPr>
              <a:xfrm>
                <a:off x="3306424" y="2726331"/>
                <a:ext cx="497688" cy="497688"/>
                <a:chOff x="11448333" y="3259976"/>
                <a:chExt cx="497688" cy="497688"/>
              </a:xfrm>
            </p:grpSpPr>
            <p:sp>
              <p:nvSpPr>
                <p:cNvPr id="86" name="Oval 85">
                  <a:extLst>
                    <a:ext uri="{FF2B5EF4-FFF2-40B4-BE49-F238E27FC236}">
                      <a16:creationId xmlns:a16="http://schemas.microsoft.com/office/drawing/2014/main" id="{AA04B852-34C5-4ED9-9582-D8BEBC079C7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Connector 86">
                  <a:extLst>
                    <a:ext uri="{FF2B5EF4-FFF2-40B4-BE49-F238E27FC236}">
                      <a16:creationId xmlns:a16="http://schemas.microsoft.com/office/drawing/2014/main" id="{FA92443C-5512-4C6C-B0DB-D0726109EFD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E0408AF3-8572-4754-8C5D-F2373A7A12E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CF200AC8-4B2F-4AA2-A850-32359EFFE316}"/>
                  </a:ext>
                </a:extLst>
              </p:cNvPr>
              <p:cNvSpPr txBox="1"/>
              <p:nvPr/>
            </p:nvSpPr>
            <p:spPr>
              <a:xfrm>
                <a:off x="-862089" y="3491016"/>
                <a:ext cx="4055308" cy="1015663"/>
              </a:xfrm>
              <a:prstGeom prst="rect">
                <a:avLst/>
              </a:prstGeom>
              <a:noFill/>
            </p:spPr>
            <p:txBody>
              <a:bodyPr wrap="square" rtlCol="0">
                <a:spAutoFit/>
              </a:bodyPr>
              <a:lstStyle/>
              <a:p>
                <a:pPr algn="ctr"/>
                <a:r>
                  <a:rPr lang="en-US" sz="2000" dirty="0">
                    <a:latin typeface="Overpass Mono" pitchFamily="49" charset="77"/>
                  </a:rPr>
                  <a:t>“I see social media adverts telling me who I should follow.”</a:t>
                </a:r>
              </a:p>
            </p:txBody>
          </p:sp>
        </p:grpSp>
      </p:grpSp>
      <p:sp>
        <p:nvSpPr>
          <p:cNvPr id="2" name="Rectangle 1">
            <a:extLst>
              <a:ext uri="{FF2B5EF4-FFF2-40B4-BE49-F238E27FC236}">
                <a16:creationId xmlns:a16="http://schemas.microsoft.com/office/drawing/2014/main" id="{C88C7A76-77DC-5D45-90D5-487582B5EA6A}"/>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CD7FC8BC-C9E1-7342-AEA0-E323DF63843D}"/>
              </a:ext>
            </a:extLst>
          </p:cNvPr>
          <p:cNvGrpSpPr/>
          <p:nvPr/>
        </p:nvGrpSpPr>
        <p:grpSpPr>
          <a:xfrm>
            <a:off x="2465806" y="2471814"/>
            <a:ext cx="11155513" cy="4281677"/>
            <a:chOff x="2035553" y="2593255"/>
            <a:chExt cx="11155513" cy="4281677"/>
          </a:xfrm>
        </p:grpSpPr>
        <p:sp>
          <p:nvSpPr>
            <p:cNvPr id="4" name="Rectangle 3">
              <a:extLst>
                <a:ext uri="{FF2B5EF4-FFF2-40B4-BE49-F238E27FC236}">
                  <a16:creationId xmlns:a16="http://schemas.microsoft.com/office/drawing/2014/main" id="{8BB04364-F22D-B642-975E-09AF926AB0BC}"/>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403824-A4DE-8547-94BF-051ED55EBC6F}"/>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9">
              <a:extLst>
                <a:ext uri="{FF2B5EF4-FFF2-40B4-BE49-F238E27FC236}">
                  <a16:creationId xmlns:a16="http://schemas.microsoft.com/office/drawing/2014/main" id="{E8D3FB69-AABB-C744-A929-7828E03C74FA}"/>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Personal data</a:t>
              </a:r>
            </a:p>
          </p:txBody>
        </p:sp>
        <p:grpSp>
          <p:nvGrpSpPr>
            <p:cNvPr id="7" name="Group 6">
              <a:extLst>
                <a:ext uri="{FF2B5EF4-FFF2-40B4-BE49-F238E27FC236}">
                  <a16:creationId xmlns:a16="http://schemas.microsoft.com/office/drawing/2014/main" id="{5A2A6F57-8EAA-1043-B83F-B95B9DCC7EF9}"/>
                </a:ext>
              </a:extLst>
            </p:cNvPr>
            <p:cNvGrpSpPr/>
            <p:nvPr/>
          </p:nvGrpSpPr>
          <p:grpSpPr>
            <a:xfrm>
              <a:off x="2158072" y="2680893"/>
              <a:ext cx="366748" cy="366748"/>
              <a:chOff x="2118558" y="2663960"/>
              <a:chExt cx="366748" cy="366748"/>
            </a:xfrm>
          </p:grpSpPr>
          <p:sp>
            <p:nvSpPr>
              <p:cNvPr id="14" name="Rectangle 13">
                <a:extLst>
                  <a:ext uri="{FF2B5EF4-FFF2-40B4-BE49-F238E27FC236}">
                    <a16:creationId xmlns:a16="http://schemas.microsoft.com/office/drawing/2014/main" id="{268E3156-9404-3746-94F7-D8FDB473D7D9}"/>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359A562-892A-FD4C-B386-9CDD6E131113}"/>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5E724131-E2ED-9340-83BD-F2E9149418A3}"/>
                </a:ext>
              </a:extLst>
            </p:cNvPr>
            <p:cNvGrpSpPr/>
            <p:nvPr/>
          </p:nvGrpSpPr>
          <p:grpSpPr>
            <a:xfrm>
              <a:off x="12290940" y="2686867"/>
              <a:ext cx="776902" cy="366748"/>
              <a:chOff x="10581098" y="2669934"/>
              <a:chExt cx="776902" cy="366748"/>
            </a:xfrm>
          </p:grpSpPr>
          <p:sp>
            <p:nvSpPr>
              <p:cNvPr id="10" name="Rectangle 9">
                <a:extLst>
                  <a:ext uri="{FF2B5EF4-FFF2-40B4-BE49-F238E27FC236}">
                    <a16:creationId xmlns:a16="http://schemas.microsoft.com/office/drawing/2014/main" id="{9B5F0E7C-9760-2845-A0AC-2DAF3ED62445}"/>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A95E941-26BC-6741-94D3-8E110D893E79}"/>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DC26E756-1BE7-3A44-B14A-C29988FDC88D}"/>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A5B80326-C783-A04E-A8FB-5665594DD5A5}"/>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 Placeholder 12">
              <a:extLst>
                <a:ext uri="{FF2B5EF4-FFF2-40B4-BE49-F238E27FC236}">
                  <a16:creationId xmlns:a16="http://schemas.microsoft.com/office/drawing/2014/main" id="{1CD5B4E9-B870-4543-9D72-CD5C13F9DA99}"/>
                </a:ext>
              </a:extLst>
            </p:cNvPr>
            <p:cNvSpPr txBox="1">
              <a:spLocks/>
            </p:cNvSpPr>
            <p:nvPr/>
          </p:nvSpPr>
          <p:spPr>
            <a:xfrm>
              <a:off x="2653259" y="4069946"/>
              <a:ext cx="10068768" cy="257916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800" dirty="0">
                  <a:solidFill>
                    <a:srgbClr val="019967"/>
                  </a:solidFill>
                </a:rPr>
                <a:t>The Big Question</a:t>
              </a:r>
            </a:p>
            <a:p>
              <a:pPr>
                <a:lnSpc>
                  <a:spcPct val="100000"/>
                </a:lnSpc>
                <a:spcBef>
                  <a:spcPts val="0"/>
                </a:spcBef>
              </a:pPr>
              <a:endParaRPr lang="en-GB" sz="2400" b="0" dirty="0">
                <a:solidFill>
                  <a:srgbClr val="019967"/>
                </a:solidFill>
              </a:endParaRPr>
            </a:p>
            <a:p>
              <a:pPr>
                <a:lnSpc>
                  <a:spcPct val="110000"/>
                </a:lnSpc>
                <a:spcBef>
                  <a:spcPts val="0"/>
                </a:spcBef>
              </a:pPr>
              <a:r>
                <a:rPr lang="en-GB" sz="2400" b="0" dirty="0">
                  <a:solidFill>
                    <a:srgbClr val="019967"/>
                  </a:solidFill>
                </a:rPr>
                <a:t>Why is our personal data so valuable to companies and online organisations? </a:t>
              </a:r>
            </a:p>
          </p:txBody>
        </p:sp>
      </p:grpSp>
    </p:spTree>
    <p:extLst>
      <p:ext uri="{BB962C8B-B14F-4D97-AF65-F5344CB8AC3E}">
        <p14:creationId xmlns:p14="http://schemas.microsoft.com/office/powerpoint/2010/main" val="53801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5DCB68-CB06-FF4E-AE1B-CD8F1D965480}"/>
              </a:ext>
            </a:extLst>
          </p:cNvPr>
          <p:cNvSpPr/>
          <p:nvPr/>
        </p:nvSpPr>
        <p:spPr>
          <a:xfrm>
            <a:off x="-179200" y="-77002"/>
            <a:ext cx="11328464" cy="487359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8" name="Content Placeholder 8">
            <a:extLst>
              <a:ext uri="{FF2B5EF4-FFF2-40B4-BE49-F238E27FC236}">
                <a16:creationId xmlns:a16="http://schemas.microsoft.com/office/drawing/2014/main" id="{59687703-8234-A14A-8608-6520E784BAFA}"/>
              </a:ext>
            </a:extLst>
          </p:cNvPr>
          <p:cNvSpPr txBox="1">
            <a:spLocks/>
          </p:cNvSpPr>
          <p:nvPr/>
        </p:nvSpPr>
        <p:spPr>
          <a:xfrm>
            <a:off x="813803" y="1025227"/>
            <a:ext cx="248895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2" name="Title 1">
            <a:extLst>
              <a:ext uri="{FF2B5EF4-FFF2-40B4-BE49-F238E27FC236}">
                <a16:creationId xmlns:a16="http://schemas.microsoft.com/office/drawing/2014/main" id="{0966DE3A-4527-8F48-AD65-5C256B46BFA6}"/>
              </a:ext>
            </a:extLst>
          </p:cNvPr>
          <p:cNvSpPr txBox="1">
            <a:spLocks/>
          </p:cNvSpPr>
          <p:nvPr/>
        </p:nvSpPr>
        <p:spPr>
          <a:xfrm>
            <a:off x="692202" y="611124"/>
            <a:ext cx="2721956"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Remember…</a:t>
            </a:r>
          </a:p>
        </p:txBody>
      </p:sp>
      <p:sp>
        <p:nvSpPr>
          <p:cNvPr id="23" name="Title 1">
            <a:extLst>
              <a:ext uri="{FF2B5EF4-FFF2-40B4-BE49-F238E27FC236}">
                <a16:creationId xmlns:a16="http://schemas.microsoft.com/office/drawing/2014/main" id="{8B6A32ED-E085-7F4C-93AF-58D0BA5ADBEE}"/>
              </a:ext>
            </a:extLst>
          </p:cNvPr>
          <p:cNvSpPr txBox="1">
            <a:spLocks/>
          </p:cNvSpPr>
          <p:nvPr/>
        </p:nvSpPr>
        <p:spPr>
          <a:xfrm>
            <a:off x="692201" y="2043652"/>
            <a:ext cx="9831420"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800" dirty="0">
                <a:solidFill>
                  <a:schemeClr val="dk1"/>
                </a:solidFill>
                <a:latin typeface="Overpass Mono" pitchFamily="49" charset="77"/>
                <a:ea typeface="Calibri"/>
                <a:cs typeface="Calibri"/>
                <a:sym typeface="Calibri"/>
              </a:rPr>
              <a:t>The Information Commissioner’s Office (ICO) is here for you.</a:t>
            </a:r>
          </a:p>
        </p:txBody>
      </p:sp>
      <p:grpSp>
        <p:nvGrpSpPr>
          <p:cNvPr id="2" name="Group 1">
            <a:extLst>
              <a:ext uri="{FF2B5EF4-FFF2-40B4-BE49-F238E27FC236}">
                <a16:creationId xmlns:a16="http://schemas.microsoft.com/office/drawing/2014/main" id="{C54790B6-2546-AB45-B7DC-4C94D9DEC920}"/>
              </a:ext>
            </a:extLst>
          </p:cNvPr>
          <p:cNvGrpSpPr/>
          <p:nvPr/>
        </p:nvGrpSpPr>
        <p:grpSpPr>
          <a:xfrm>
            <a:off x="6128084" y="3351581"/>
            <a:ext cx="7608281" cy="4172166"/>
            <a:chOff x="57895" y="5006258"/>
            <a:chExt cx="7608281" cy="4172166"/>
          </a:xfrm>
        </p:grpSpPr>
        <p:sp>
          <p:nvSpPr>
            <p:cNvPr id="26" name="Rectangle 25">
              <a:extLst>
                <a:ext uri="{FF2B5EF4-FFF2-40B4-BE49-F238E27FC236}">
                  <a16:creationId xmlns:a16="http://schemas.microsoft.com/office/drawing/2014/main" id="{7FE03137-C145-7E4C-B399-FE3B91D6129D}"/>
                </a:ext>
              </a:extLst>
            </p:cNvPr>
            <p:cNvSpPr/>
            <p:nvPr/>
          </p:nvSpPr>
          <p:spPr>
            <a:xfrm>
              <a:off x="57895" y="5255103"/>
              <a:ext cx="7359437" cy="392332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Title 1">
              <a:extLst>
                <a:ext uri="{FF2B5EF4-FFF2-40B4-BE49-F238E27FC236}">
                  <a16:creationId xmlns:a16="http://schemas.microsoft.com/office/drawing/2014/main" id="{744D2E8C-5C40-F243-840A-A0CF329E3B15}"/>
                </a:ext>
              </a:extLst>
            </p:cNvPr>
            <p:cNvSpPr txBox="1">
              <a:spLocks/>
            </p:cNvSpPr>
            <p:nvPr/>
          </p:nvSpPr>
          <p:spPr>
            <a:xfrm>
              <a:off x="908996" y="6097467"/>
              <a:ext cx="5766268" cy="225904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600" dirty="0">
                  <a:solidFill>
                    <a:schemeClr val="dk1"/>
                  </a:solidFill>
                  <a:latin typeface="Overpass Mono" pitchFamily="49" charset="77"/>
                  <a:ea typeface="Calibri"/>
                  <a:cs typeface="Calibri"/>
                  <a:sym typeface="Calibri"/>
                </a:rPr>
                <a:t>If you have any questions about your personal data or want to report something that doesn’t feel right go to </a:t>
              </a:r>
              <a:r>
                <a:rPr lang="en-GB" sz="2600" b="1" dirty="0">
                  <a:solidFill>
                    <a:srgbClr val="019967"/>
                  </a:solidFill>
                  <a:latin typeface="Overpass Mono" pitchFamily="49" charset="77"/>
                  <a:ea typeface="Calibri"/>
                  <a:cs typeface="Calibri"/>
                  <a:sym typeface="Calibri"/>
                </a:rPr>
                <a:t>ico.org.uk</a:t>
              </a:r>
              <a:endParaRPr lang="en-GB" sz="2600" dirty="0">
                <a:solidFill>
                  <a:schemeClr val="dk1"/>
                </a:solidFill>
                <a:latin typeface="Overpass Mono" pitchFamily="49" charset="77"/>
                <a:ea typeface="Calibri"/>
                <a:cs typeface="Calibri"/>
                <a:sym typeface="Calibri"/>
              </a:endParaRPr>
            </a:p>
          </p:txBody>
        </p:sp>
        <p:grpSp>
          <p:nvGrpSpPr>
            <p:cNvPr id="30" name="Group 29">
              <a:extLst>
                <a:ext uri="{FF2B5EF4-FFF2-40B4-BE49-F238E27FC236}">
                  <a16:creationId xmlns:a16="http://schemas.microsoft.com/office/drawing/2014/main" id="{DC1F39A9-1D72-8C4D-BE09-3AFBFCE01D6F}"/>
                </a:ext>
              </a:extLst>
            </p:cNvPr>
            <p:cNvGrpSpPr/>
            <p:nvPr/>
          </p:nvGrpSpPr>
          <p:grpSpPr>
            <a:xfrm>
              <a:off x="7168488" y="5006258"/>
              <a:ext cx="497688" cy="497689"/>
              <a:chOff x="15025689" y="1401052"/>
              <a:chExt cx="497688" cy="497689"/>
            </a:xfrm>
          </p:grpSpPr>
          <p:sp>
            <p:nvSpPr>
              <p:cNvPr id="31" name="Oval 30">
                <a:extLst>
                  <a:ext uri="{FF2B5EF4-FFF2-40B4-BE49-F238E27FC236}">
                    <a16:creationId xmlns:a16="http://schemas.microsoft.com/office/drawing/2014/main" id="{09C35B71-F2AB-0B47-95DC-A8604E50661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C5306F00-8524-BC4E-A9E8-0BED23D39718}"/>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Tree>
    <p:extLst>
      <p:ext uri="{BB962C8B-B14F-4D97-AF65-F5344CB8AC3E}">
        <p14:creationId xmlns:p14="http://schemas.microsoft.com/office/powerpoint/2010/main" val="190080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My Personal Data (Wales)</a:t>
            </a:r>
          </a:p>
        </p:txBody>
      </p:sp>
      <p:sp>
        <p:nvSpPr>
          <p:cNvPr id="5" name="Google Shape;94;p1">
            <a:extLst>
              <a:ext uri="{FF2B5EF4-FFF2-40B4-BE49-F238E27FC236}">
                <a16:creationId xmlns:a16="http://schemas.microsoft.com/office/drawing/2014/main" id="{C7C6DA2A-C266-4748-A17E-C43D194D4486}"/>
              </a:ext>
            </a:extLst>
          </p:cNvPr>
          <p:cNvSpPr/>
          <p:nvPr/>
        </p:nvSpPr>
        <p:spPr>
          <a:xfrm>
            <a:off x="1388745" y="1373832"/>
            <a:ext cx="11608798" cy="1908174"/>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solidFill>
                  <a:schemeClr val="dk1"/>
                </a:solidFill>
                <a:latin typeface="Calibri" panose="020F0502020204030204" pitchFamily="34" charset="0"/>
                <a:ea typeface="Calibri"/>
                <a:cs typeface="Calibri" panose="020F0502020204030204" pitchFamily="34" charset="0"/>
                <a:sym typeface="Calibri"/>
              </a:rPr>
              <a:t>This lesson aims to make pupils aware of what personal data is, how it is collected and how it is used.</a:t>
            </a:r>
          </a:p>
          <a:p>
            <a:pPr lvl="0">
              <a:lnSpc>
                <a:spcPct val="117999"/>
              </a:lnSpc>
            </a:pPr>
            <a:r>
              <a:rPr lang="en-GB" sz="2000" dirty="0">
                <a:solidFill>
                  <a:schemeClr val="dk1"/>
                </a:solidFill>
                <a:latin typeface="Calibri" panose="020F0502020204030204" pitchFamily="34" charset="0"/>
                <a:ea typeface="Calibri"/>
                <a:cs typeface="Calibri" panose="020F0502020204030204" pitchFamily="34" charset="0"/>
                <a:sym typeface="Calibri"/>
              </a:rPr>
              <a:t>It can be used as a standalone session or with the follow-up session, </a:t>
            </a:r>
            <a:r>
              <a:rPr lang="en-GB" sz="2000" b="1" dirty="0">
                <a:solidFill>
                  <a:schemeClr val="dk1"/>
                </a:solidFill>
                <a:latin typeface="Calibri" panose="020F0502020204030204" pitchFamily="34" charset="0"/>
                <a:ea typeface="Calibri"/>
                <a:cs typeface="Calibri" panose="020F0502020204030204" pitchFamily="34" charset="0"/>
                <a:sym typeface="Calibri"/>
              </a:rPr>
              <a:t>Staying Private on Social Media. </a:t>
            </a:r>
            <a:endParaRPr lang="en-GB" sz="2000" dirty="0">
              <a:latin typeface="Calibri" panose="020F0502020204030204" pitchFamily="34" charset="0"/>
              <a:cs typeface="Calibri" panose="020F0502020204030204" pitchFamily="34" charset="0"/>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5641042" y="2431372"/>
            <a:ext cx="10018060" cy="3213660"/>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Curriculum Links:</a:t>
            </a:r>
          </a:p>
          <a:p>
            <a:r>
              <a:rPr lang="en-GB" sz="1400" b="1" dirty="0"/>
              <a:t>Personal and social education - </a:t>
            </a:r>
            <a:r>
              <a:rPr lang="en-GB" sz="1400" b="1" dirty="0">
                <a:hlinkClick r:id="rId3"/>
              </a:rPr>
              <a:t>Key Stage 2 learning outcomes</a:t>
            </a:r>
            <a:r>
              <a:rPr lang="en-GB" sz="1400" b="1" baseline="30000" dirty="0"/>
              <a:t>3</a:t>
            </a:r>
          </a:p>
          <a:p>
            <a:r>
              <a:rPr lang="en-GB" sz="1400" dirty="0"/>
              <a:t>Developing ICT Learners should be given opportunities to use ICT safely with appropriate support and guidance.</a:t>
            </a:r>
          </a:p>
          <a:p>
            <a:endParaRPr lang="en-GB" sz="1400" dirty="0"/>
          </a:p>
          <a:p>
            <a:r>
              <a:rPr lang="en-GB" sz="1400" b="1" dirty="0">
                <a:hlinkClick r:id="rId4"/>
              </a:rPr>
              <a:t>Digital Competence Framework – Citizenship - Identity, image and reputation</a:t>
            </a:r>
            <a:endParaRPr lang="en-GB" sz="1400" dirty="0"/>
          </a:p>
          <a:p>
            <a:r>
              <a:rPr lang="en-GB" sz="1400" b="1" dirty="0"/>
              <a:t>Year 3	 </a:t>
            </a:r>
            <a:r>
              <a:rPr lang="en-GB" sz="1400" dirty="0"/>
              <a:t>Understand simple rules for sharing images and data, </a:t>
            </a:r>
            <a:r>
              <a:rPr lang="en-GB" sz="1400" dirty="0" err="1"/>
              <a:t>eg</a:t>
            </a:r>
            <a:r>
              <a:rPr lang="en-GB" sz="1400" dirty="0"/>
              <a:t> understand that photographs cannot be taken of others or shared online without seeking permission first.</a:t>
            </a:r>
          </a:p>
          <a:p>
            <a:r>
              <a:rPr lang="en-GB" sz="1400" b="1" dirty="0"/>
              <a:t>Year 4	 </a:t>
            </a:r>
            <a:r>
              <a:rPr lang="en-GB" sz="1400" dirty="0"/>
              <a:t>Understand that information put online leaves a digital footprint or trail, </a:t>
            </a:r>
            <a:r>
              <a:rPr lang="en-GB" sz="1400" dirty="0" err="1"/>
              <a:t>eg</a:t>
            </a:r>
            <a:r>
              <a:rPr lang="en-GB" sz="1400" dirty="0"/>
              <a:t> to aid identity theft </a:t>
            </a:r>
          </a:p>
          <a:p>
            <a:r>
              <a:rPr lang="en-GB" sz="1400" b="1" dirty="0"/>
              <a:t>Year 5 </a:t>
            </a:r>
            <a:r>
              <a:rPr lang="en-GB" sz="1400" dirty="0"/>
              <a:t>Talk about the impact that the digital content created can have, </a:t>
            </a:r>
            <a:r>
              <a:rPr lang="en-GB" sz="1400" dirty="0" err="1"/>
              <a:t>eg</a:t>
            </a:r>
            <a:r>
              <a:rPr lang="en-GB" sz="1400" dirty="0"/>
              <a:t> think critically about the information shared online; be aware of appropriate and inappropriate text, photographs and videos and the impact of sharing these online </a:t>
            </a:r>
          </a:p>
          <a:p>
            <a:r>
              <a:rPr lang="en-GB" sz="1400" dirty="0"/>
              <a:t>Explain why it is important to discuss their use of technology with an adult, </a:t>
            </a:r>
            <a:r>
              <a:rPr lang="en-GB" sz="1400" dirty="0" err="1"/>
              <a:t>eg</a:t>
            </a:r>
            <a:r>
              <a:rPr lang="en-GB" sz="1400" dirty="0"/>
              <a:t> discuss aspects of positive and negative reputation </a:t>
            </a:r>
          </a:p>
          <a:p>
            <a:r>
              <a:rPr lang="en-GB" sz="1400" b="1" dirty="0"/>
              <a:t>Year 6 </a:t>
            </a:r>
            <a:r>
              <a:rPr lang="en-GB" sz="1400" dirty="0"/>
              <a:t>Explain what metadata of a photograph can include, </a:t>
            </a:r>
            <a:r>
              <a:rPr lang="en-GB" sz="1400" dirty="0" err="1"/>
              <a:t>eg</a:t>
            </a:r>
            <a:r>
              <a:rPr lang="en-GB" sz="1400" dirty="0"/>
              <a:t> date, time and location </a:t>
            </a:r>
          </a:p>
          <a:p>
            <a:r>
              <a:rPr lang="en-GB" sz="1400" dirty="0"/>
              <a:t>Identify benefits and risks of mobile devices broadcasting the location of the user/device, </a:t>
            </a:r>
            <a:r>
              <a:rPr lang="en-GB" sz="1400" dirty="0" err="1"/>
              <a:t>eg</a:t>
            </a:r>
            <a:r>
              <a:rPr lang="en-GB" sz="1400" dirty="0"/>
              <a:t> apps accessing location </a:t>
            </a:r>
          </a:p>
          <a:p>
            <a:r>
              <a:rPr lang="en-GB" sz="1400" dirty="0"/>
              <a:t>Identify the benefits and risks of giving personal information and device access to different software.</a:t>
            </a: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221970" y="2440869"/>
            <a:ext cx="5419071" cy="6440184"/>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Age: 9-11 (KS2)</a:t>
            </a:r>
          </a:p>
          <a:p>
            <a:pPr lvl="0">
              <a:lnSpc>
                <a:spcPts val="1500"/>
              </a:lnSpc>
              <a:spcAft>
                <a:spcPts val="1000"/>
              </a:spcAft>
              <a:buSzPct val="100000"/>
            </a:pPr>
            <a:r>
              <a:rPr lang="en-GB" sz="1400" dirty="0">
                <a:solidFill>
                  <a:schemeClr val="dk1"/>
                </a:solidFill>
                <a:ea typeface="Century Gothic"/>
                <a:cs typeface="Century Gothic"/>
                <a:sym typeface="Century Gothic"/>
              </a:rPr>
              <a:t>Timing: 50-60 mins</a:t>
            </a:r>
          </a:p>
          <a:p>
            <a:pPr lvl="0">
              <a:lnSpc>
                <a:spcPts val="1500"/>
              </a:lnSpc>
              <a:spcAft>
                <a:spcPts val="1000"/>
              </a:spcAft>
              <a:buSzPct val="100000"/>
            </a:pPr>
            <a:r>
              <a:rPr lang="en-GB" sz="1400" b="1" dirty="0">
                <a:solidFill>
                  <a:schemeClr val="dk1"/>
                </a:solidFill>
                <a:ea typeface="Century Gothic"/>
                <a:cs typeface="Century Gothic"/>
                <a:sym typeface="Century Gothic"/>
              </a:rPr>
              <a:t>Learning objectives</a:t>
            </a:r>
          </a:p>
          <a:p>
            <a:pPr lvl="0">
              <a:lnSpc>
                <a:spcPts val="1500"/>
              </a:lnSpc>
              <a:spcAft>
                <a:spcPts val="1000"/>
              </a:spcAft>
              <a:buSzPct val="100000"/>
            </a:pPr>
            <a:r>
              <a:rPr lang="en-GB" sz="1400" dirty="0">
                <a:solidFill>
                  <a:schemeClr val="dk1"/>
                </a:solidFill>
                <a:ea typeface="Century Gothic"/>
                <a:cs typeface="Century Gothic"/>
                <a:sym typeface="Century Gothic"/>
              </a:rPr>
              <a:t>Learners will learn:</a:t>
            </a:r>
          </a:p>
          <a:p>
            <a:pPr lvl="0">
              <a:lnSpc>
                <a:spcPts val="1500"/>
              </a:lnSpc>
              <a:spcAft>
                <a:spcPts val="1000"/>
              </a:spcAft>
              <a:buSzPct val="100000"/>
            </a:pPr>
            <a:r>
              <a:rPr lang="en-GB" sz="1400" dirty="0">
                <a:solidFill>
                  <a:schemeClr val="dk1"/>
                </a:solidFill>
                <a:ea typeface="Century Gothic"/>
                <a:cs typeface="Century Gothic"/>
                <a:sym typeface="Century Gothic"/>
              </a:rPr>
              <a:t>• what personal data is;</a:t>
            </a:r>
          </a:p>
          <a:p>
            <a:pPr lvl="0">
              <a:lnSpc>
                <a:spcPts val="1500"/>
              </a:lnSpc>
              <a:spcAft>
                <a:spcPts val="1000"/>
              </a:spcAft>
              <a:buSzPct val="100000"/>
            </a:pPr>
            <a:r>
              <a:rPr lang="en-GB" sz="1400" dirty="0">
                <a:solidFill>
                  <a:schemeClr val="dk1"/>
                </a:solidFill>
                <a:ea typeface="Century Gothic"/>
                <a:cs typeface="Century Gothic"/>
                <a:sym typeface="Century Gothic"/>
              </a:rPr>
              <a:t>• examples of personal data; and</a:t>
            </a:r>
          </a:p>
          <a:p>
            <a:pPr lvl="0">
              <a:lnSpc>
                <a:spcPts val="1500"/>
              </a:lnSpc>
              <a:spcAft>
                <a:spcPts val="1000"/>
              </a:spcAft>
              <a:buSzPct val="100000"/>
            </a:pPr>
            <a:r>
              <a:rPr lang="en-GB" sz="1400" dirty="0">
                <a:solidFill>
                  <a:schemeClr val="dk1"/>
                </a:solidFill>
                <a:ea typeface="Century Gothic"/>
                <a:cs typeface="Century Gothic"/>
                <a:sym typeface="Century Gothic"/>
              </a:rPr>
              <a:t>• how personal data can be used.</a:t>
            </a:r>
          </a:p>
          <a:p>
            <a:pPr lvl="0">
              <a:lnSpc>
                <a:spcPts val="1500"/>
              </a:lnSpc>
              <a:spcAft>
                <a:spcPts val="1000"/>
              </a:spcAft>
              <a:buSzPct val="100000"/>
            </a:pPr>
            <a:r>
              <a:rPr lang="en-GB" sz="1400" b="1" dirty="0">
                <a:solidFill>
                  <a:schemeClr val="dk1"/>
                </a:solidFill>
                <a:ea typeface="Century Gothic"/>
                <a:cs typeface="Century Gothic"/>
                <a:sym typeface="Century Gothic"/>
              </a:rPr>
              <a:t>Guidance for teaching</a:t>
            </a:r>
          </a:p>
          <a:p>
            <a:pPr lvl="0">
              <a:lnSpc>
                <a:spcPts val="1500"/>
              </a:lnSpc>
              <a:spcAft>
                <a:spcPts val="1000"/>
              </a:spcAft>
              <a:buSzPct val="100000"/>
            </a:pPr>
            <a:r>
              <a:rPr lang="en-GB" sz="1400" dirty="0">
                <a:solidFill>
                  <a:schemeClr val="dk1"/>
                </a:solidFill>
                <a:ea typeface="Century Gothic"/>
                <a:cs typeface="Century Gothic"/>
                <a:sym typeface="Century Gothic"/>
              </a:rPr>
              <a:t>•	Take time to set clear ground-rules around listening, respect and 	not using personal or sensitive examples. </a:t>
            </a:r>
          </a:p>
          <a:p>
            <a:pPr lvl="0">
              <a:lnSpc>
                <a:spcPts val="1500"/>
              </a:lnSpc>
              <a:spcAft>
                <a:spcPts val="1000"/>
              </a:spcAft>
              <a:buSzPct val="100000"/>
            </a:pPr>
            <a:r>
              <a:rPr lang="en-GB" sz="1400" dirty="0">
                <a:solidFill>
                  <a:schemeClr val="dk1"/>
                </a:solidFill>
                <a:ea typeface="Century Gothic"/>
                <a:cs typeface="Century Gothic"/>
                <a:sym typeface="Century Gothic"/>
              </a:rPr>
              <a:t>•	Create a positive classroom culture where learners feel able to 	ask questions and also have the right to pass if they don’t feel 	comfortable answering a	question. </a:t>
            </a:r>
          </a:p>
          <a:p>
            <a:pPr lvl="0">
              <a:lnSpc>
                <a:spcPts val="1500"/>
              </a:lnSpc>
              <a:spcAft>
                <a:spcPts val="1000"/>
              </a:spcAft>
              <a:buSzPct val="100000"/>
            </a:pPr>
            <a:r>
              <a:rPr lang="en-GB" sz="1400" dirty="0">
                <a:solidFill>
                  <a:schemeClr val="dk1"/>
                </a:solidFill>
                <a:ea typeface="Century Gothic"/>
                <a:cs typeface="Century Gothic"/>
                <a:sym typeface="Century Gothic"/>
              </a:rPr>
              <a:t>•	Ensure you are familiar with your school’s safeguarding policy and 	procedures as well as the </a:t>
            </a:r>
            <a:r>
              <a:rPr lang="en-GB" sz="1400" dirty="0">
                <a:solidFill>
                  <a:schemeClr val="dk1"/>
                </a:solidFill>
                <a:ea typeface="Century Gothic"/>
                <a:cs typeface="Century Gothic"/>
                <a:sym typeface="Century Gothic"/>
                <a:hlinkClick r:id="rId5"/>
              </a:rPr>
              <a:t>Wales Safeguarding Procedures</a:t>
            </a:r>
            <a:r>
              <a:rPr lang="en-GB" sz="1400" baseline="30000" dirty="0">
                <a:solidFill>
                  <a:schemeClr val="dk1"/>
                </a:solidFill>
                <a:ea typeface="Century Gothic"/>
                <a:cs typeface="Century Gothic"/>
                <a:sym typeface="Century Gothic"/>
              </a:rPr>
              <a:t>1</a:t>
            </a:r>
            <a:r>
              <a:rPr lang="en-GB" sz="1400" dirty="0">
                <a:solidFill>
                  <a:schemeClr val="dk1"/>
                </a:solidFill>
                <a:ea typeface="Century Gothic"/>
                <a:cs typeface="Century Gothic"/>
                <a:sym typeface="Century Gothic"/>
              </a:rPr>
              <a:t>, 	including what to do if a learner makes a disclosure. For more 	information, see the statutory safeguarding guidance: </a:t>
            </a:r>
            <a:r>
              <a:rPr lang="en-GB" sz="1400" dirty="0">
                <a:solidFill>
                  <a:schemeClr val="dk1"/>
                </a:solidFill>
                <a:ea typeface="Century Gothic"/>
                <a:cs typeface="Century Gothic"/>
                <a:sym typeface="Century Gothic"/>
                <a:hlinkClick r:id="rId6"/>
              </a:rPr>
              <a:t>Keeping </a:t>
            </a:r>
            <a:r>
              <a:rPr lang="en-GB" sz="1400" dirty="0">
                <a:solidFill>
                  <a:schemeClr val="dk1"/>
                </a:solidFill>
                <a:ea typeface="Century Gothic"/>
                <a:cs typeface="Century Gothic"/>
                <a:sym typeface="Century Gothic"/>
              </a:rPr>
              <a:t>	</a:t>
            </a:r>
            <a:r>
              <a:rPr lang="en-GB" sz="1400" dirty="0">
                <a:solidFill>
                  <a:schemeClr val="dk1"/>
                </a:solidFill>
                <a:ea typeface="Century Gothic"/>
                <a:cs typeface="Century Gothic"/>
                <a:sym typeface="Century Gothic"/>
                <a:hlinkClick r:id="rId6"/>
              </a:rPr>
              <a:t>learners safe</a:t>
            </a:r>
            <a:r>
              <a:rPr lang="en-GB" sz="1400" baseline="30000" dirty="0">
                <a:solidFill>
                  <a:schemeClr val="dk1"/>
                </a:solidFill>
                <a:ea typeface="Century Gothic"/>
                <a:cs typeface="Century Gothic"/>
                <a:sym typeface="Century Gothic"/>
              </a:rPr>
              <a:t>2</a:t>
            </a:r>
          </a:p>
          <a:p>
            <a:pPr lvl="0">
              <a:lnSpc>
                <a:spcPts val="1500"/>
              </a:lnSpc>
              <a:spcAft>
                <a:spcPts val="1000"/>
              </a:spcAft>
              <a:buSzPct val="100000"/>
            </a:pPr>
            <a:r>
              <a:rPr lang="en-GB" sz="1400" dirty="0">
                <a:solidFill>
                  <a:schemeClr val="dk1"/>
                </a:solidFill>
                <a:ea typeface="Century Gothic"/>
                <a:cs typeface="Century Gothic"/>
                <a:sym typeface="Century Gothic"/>
              </a:rPr>
              <a:t>•	Also ensure that any other whole school policies are followed, 	such as online safety.</a:t>
            </a:r>
          </a:p>
          <a:p>
            <a:pPr lvl="0">
              <a:lnSpc>
                <a:spcPts val="1500"/>
              </a:lnSpc>
              <a:spcAft>
                <a:spcPts val="1000"/>
              </a:spcAft>
              <a:buSzPct val="100000"/>
            </a:pPr>
            <a:r>
              <a:rPr lang="en-GB" sz="1400" dirty="0">
                <a:solidFill>
                  <a:schemeClr val="dk1"/>
                </a:solidFill>
                <a:ea typeface="Century Gothic"/>
                <a:cs typeface="Century Gothic"/>
                <a:sym typeface="Century Gothic"/>
              </a:rPr>
              <a:t>1: </a:t>
            </a:r>
            <a:r>
              <a:rPr lang="en-GB" sz="1400" dirty="0">
                <a:solidFill>
                  <a:schemeClr val="dk1"/>
                </a:solidFill>
                <a:ea typeface="Century Gothic"/>
                <a:cs typeface="Century Gothic"/>
                <a:sym typeface="Century Gothic"/>
                <a:hlinkClick r:id="rId5"/>
              </a:rPr>
              <a:t>https://www.safeguarding.wales</a:t>
            </a:r>
            <a:endParaRPr lang="en-GB" sz="1400" dirty="0">
              <a:solidFill>
                <a:schemeClr val="dk1"/>
              </a:solidFill>
              <a:ea typeface="Century Gothic"/>
              <a:cs typeface="Century Gothic"/>
              <a:sym typeface="Century Gothic"/>
            </a:endParaRPr>
          </a:p>
          <a:p>
            <a:pPr lvl="0">
              <a:lnSpc>
                <a:spcPts val="1500"/>
              </a:lnSpc>
              <a:spcAft>
                <a:spcPts val="1000"/>
              </a:spcAft>
              <a:buSzPct val="100000"/>
            </a:pPr>
            <a:r>
              <a:rPr lang="en-GB" sz="1400" dirty="0">
                <a:solidFill>
                  <a:schemeClr val="dk1"/>
                </a:solidFill>
                <a:ea typeface="Century Gothic"/>
                <a:cs typeface="Century Gothic"/>
                <a:sym typeface="Century Gothic"/>
              </a:rPr>
              <a:t>2: </a:t>
            </a:r>
            <a:r>
              <a:rPr lang="en-GB" sz="1400" dirty="0">
                <a:solidFill>
                  <a:schemeClr val="dk1"/>
                </a:solidFill>
                <a:ea typeface="Century Gothic"/>
                <a:cs typeface="Century Gothic"/>
                <a:sym typeface="Century Gothic"/>
                <a:hlinkClick r:id="rId6"/>
              </a:rPr>
              <a:t>https://gov.wales/keeping-learners-safe</a:t>
            </a:r>
            <a:endParaRPr lang="en-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Calibri" panose="020B0604020202020204" pitchFamily="34" charset="0"/>
              <a:buChar char="•"/>
            </a:pPr>
            <a:endParaRPr lang="en-GB" sz="1400" dirty="0">
              <a:solidFill>
                <a:schemeClr val="dk1"/>
              </a:solidFill>
              <a:ea typeface="Century Gothic"/>
              <a:cs typeface="Century Gothic"/>
              <a:sym typeface="Century Gothic"/>
            </a:endParaRPr>
          </a:p>
        </p:txBody>
      </p:sp>
      <p:sp>
        <p:nvSpPr>
          <p:cNvPr id="2" name="TextBox 1">
            <a:extLst>
              <a:ext uri="{FF2B5EF4-FFF2-40B4-BE49-F238E27FC236}">
                <a16:creationId xmlns:a16="http://schemas.microsoft.com/office/drawing/2014/main" id="{6C6232CA-0696-4F15-9CCD-91482CD3A10D}"/>
              </a:ext>
            </a:extLst>
          </p:cNvPr>
          <p:cNvSpPr txBox="1"/>
          <p:nvPr/>
        </p:nvSpPr>
        <p:spPr>
          <a:xfrm>
            <a:off x="5641041" y="5660961"/>
            <a:ext cx="10018060" cy="3170099"/>
          </a:xfrm>
          <a:prstGeom prst="rect">
            <a:avLst/>
          </a:prstGeom>
          <a:noFill/>
        </p:spPr>
        <p:txBody>
          <a:bodyPr wrap="square" rtlCol="0">
            <a:spAutoFit/>
          </a:bodyPr>
          <a:lstStyle/>
          <a:p>
            <a:r>
              <a:rPr lang="en-GB" sz="1400" b="1" dirty="0">
                <a:hlinkClick r:id="rId7"/>
              </a:rPr>
              <a:t>Curriculum for Wales - The Health and Well-being Area of Learning and Experience</a:t>
            </a:r>
            <a:endParaRPr lang="en-GB" dirty="0"/>
          </a:p>
          <a:p>
            <a:r>
              <a:rPr lang="en-GB" sz="1400" dirty="0"/>
              <a:t>In the new Curriculum for Wales, the Health and Well-being Area of Learning and Experience is about developing the capacity of learners to navigate life's opportunities and challenges. Relationships and Sexuality Education (RSE) will be a mandatory requirement in the new curriculum.</a:t>
            </a:r>
          </a:p>
          <a:p>
            <a:r>
              <a:rPr lang="en-GB" sz="1400" dirty="0"/>
              <a:t>Further guidance to practitioners underlines the importance of developing safe behaviour in relation to digital media and the online world. Learners should be encouraged to develop their understanding of the increasing influence of technology on their daily lives and the implications this may have for their health and well-being, in particular the possible impact on physical, mental and emotional health and well-being. Decision-making, risk assessment and safe and unsafe situations and interactions should all be considered in digital contexts. This includes relationships with others, online safety, legal implications and social influences online (including social media).</a:t>
            </a:r>
          </a:p>
          <a:p>
            <a:r>
              <a:rPr lang="en-GB" sz="1400" baseline="30000" dirty="0"/>
              <a:t>3</a:t>
            </a:r>
            <a:r>
              <a:rPr lang="en-GB" sz="1400" dirty="0"/>
              <a:t>The PSE framework will be superseded by the </a:t>
            </a:r>
            <a:r>
              <a:rPr lang="en-GB" sz="1400" b="1" dirty="0"/>
              <a:t>Curriculum for Wales </a:t>
            </a:r>
            <a:r>
              <a:rPr lang="en-GB" sz="1400" dirty="0"/>
              <a:t>from September 2022.</a:t>
            </a:r>
          </a:p>
          <a:p>
            <a:r>
              <a:rPr lang="en-GB" sz="1400" baseline="30000" dirty="0"/>
              <a:t>4</a:t>
            </a:r>
            <a:r>
              <a:rPr lang="en-GB" sz="1400" dirty="0"/>
              <a:t>A revised version of the </a:t>
            </a:r>
            <a:r>
              <a:rPr lang="en-GB" sz="1400" dirty="0">
                <a:hlinkClick r:id="rId8"/>
              </a:rPr>
              <a:t>Digital Competence Framework</a:t>
            </a:r>
            <a:r>
              <a:rPr lang="en-GB" sz="1400" dirty="0"/>
              <a:t> is available to support the Curriculum for Wales and opportunities to develop digital competence across all areas of learning and experience. </a:t>
            </a:r>
          </a:p>
          <a:p>
            <a:endParaRPr lang="en-GB" dirty="0"/>
          </a:p>
        </p:txBody>
      </p:sp>
    </p:spTree>
    <p:extLst>
      <p:ext uri="{BB962C8B-B14F-4D97-AF65-F5344CB8AC3E}">
        <p14:creationId xmlns:p14="http://schemas.microsoft.com/office/powerpoint/2010/main" val="2803369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Personal Data - What’s it all about? </a:t>
            </a:r>
            <a:endParaRPr lang="en-US" sz="3600" b="1" dirty="0"/>
          </a:p>
        </p:txBody>
      </p:sp>
      <p:grpSp>
        <p:nvGrpSpPr>
          <p:cNvPr id="23" name="Group 22">
            <a:extLst>
              <a:ext uri="{FF2B5EF4-FFF2-40B4-BE49-F238E27FC236}">
                <a16:creationId xmlns:a16="http://schemas.microsoft.com/office/drawing/2014/main" id="{466EE173-D8ED-C74E-B39A-51D577094318}"/>
              </a:ext>
            </a:extLst>
          </p:cNvPr>
          <p:cNvGrpSpPr/>
          <p:nvPr/>
        </p:nvGrpSpPr>
        <p:grpSpPr>
          <a:xfrm>
            <a:off x="793799" y="1812005"/>
            <a:ext cx="5995407" cy="2253964"/>
            <a:chOff x="692199" y="1719560"/>
            <a:chExt cx="5995407" cy="2253964"/>
          </a:xfrm>
        </p:grpSpPr>
        <p:sp>
          <p:nvSpPr>
            <p:cNvPr id="13" name="Rectangle 12">
              <a:extLst>
                <a:ext uri="{FF2B5EF4-FFF2-40B4-BE49-F238E27FC236}">
                  <a16:creationId xmlns:a16="http://schemas.microsoft.com/office/drawing/2014/main" id="{12EA73A3-177B-B441-AD9E-7A43C8C290E8}"/>
                </a:ext>
              </a:extLst>
            </p:cNvPr>
            <p:cNvSpPr/>
            <p:nvPr/>
          </p:nvSpPr>
          <p:spPr>
            <a:xfrm>
              <a:off x="692199" y="1968404"/>
              <a:ext cx="5721345"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Content Placeholder 3">
              <a:extLst>
                <a:ext uri="{FF2B5EF4-FFF2-40B4-BE49-F238E27FC236}">
                  <a16:creationId xmlns:a16="http://schemas.microsoft.com/office/drawing/2014/main" id="{F00D9C9C-E0E3-214F-8FC8-2E85CF142113}"/>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Pupils will learn:</a:t>
              </a:r>
            </a:p>
          </p:txBody>
        </p:sp>
        <p:grpSp>
          <p:nvGrpSpPr>
            <p:cNvPr id="19" name="Group 18">
              <a:extLst>
                <a:ext uri="{FF2B5EF4-FFF2-40B4-BE49-F238E27FC236}">
                  <a16:creationId xmlns:a16="http://schemas.microsoft.com/office/drawing/2014/main" id="{A09D449A-7E82-E243-91A5-158EF9CDE0A0}"/>
                </a:ext>
              </a:extLst>
            </p:cNvPr>
            <p:cNvGrpSpPr/>
            <p:nvPr/>
          </p:nvGrpSpPr>
          <p:grpSpPr>
            <a:xfrm>
              <a:off x="6189918" y="1719560"/>
              <a:ext cx="497688" cy="572154"/>
              <a:chOff x="11686007" y="2781334"/>
              <a:chExt cx="497688" cy="572154"/>
            </a:xfrm>
          </p:grpSpPr>
          <p:sp>
            <p:nvSpPr>
              <p:cNvPr id="16" name="Oval 15">
                <a:extLst>
                  <a:ext uri="{FF2B5EF4-FFF2-40B4-BE49-F238E27FC236}">
                    <a16:creationId xmlns:a16="http://schemas.microsoft.com/office/drawing/2014/main" id="{B71E4A32-3C8C-5347-8027-893EE62E3CB9}"/>
                  </a:ext>
                </a:extLst>
              </p:cNvPr>
              <p:cNvSpPr/>
              <p:nvPr/>
            </p:nvSpPr>
            <p:spPr>
              <a:xfrm>
                <a:off x="11686007"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3">
                <a:extLst>
                  <a:ext uri="{FF2B5EF4-FFF2-40B4-BE49-F238E27FC236}">
                    <a16:creationId xmlns:a16="http://schemas.microsoft.com/office/drawing/2014/main" id="{D747D7F0-2C27-8E44-B39B-0D99309B5309}"/>
                  </a:ext>
                </a:extLst>
              </p:cNvPr>
              <p:cNvSpPr txBox="1">
                <a:spLocks/>
              </p:cNvSpPr>
              <p:nvPr/>
            </p:nvSpPr>
            <p:spPr>
              <a:xfrm>
                <a:off x="11810579" y="2829060"/>
                <a:ext cx="238616" cy="5244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6" name="Group 5">
            <a:extLst>
              <a:ext uri="{FF2B5EF4-FFF2-40B4-BE49-F238E27FC236}">
                <a16:creationId xmlns:a16="http://schemas.microsoft.com/office/drawing/2014/main" id="{D4AF6390-E3D4-454E-AD54-C1C97F4C00D6}"/>
              </a:ext>
            </a:extLst>
          </p:cNvPr>
          <p:cNvGrpSpPr/>
          <p:nvPr/>
        </p:nvGrpSpPr>
        <p:grpSpPr>
          <a:xfrm>
            <a:off x="1313155" y="4534091"/>
            <a:ext cx="4044850" cy="3500635"/>
            <a:chOff x="1313155" y="4534091"/>
            <a:chExt cx="4044850" cy="3500635"/>
          </a:xfrm>
        </p:grpSpPr>
        <p:sp>
          <p:nvSpPr>
            <p:cNvPr id="25" name="Rectangle 24">
              <a:extLst>
                <a:ext uri="{FF2B5EF4-FFF2-40B4-BE49-F238E27FC236}">
                  <a16:creationId xmlns:a16="http://schemas.microsoft.com/office/drawing/2014/main" id="{6A27D63E-6436-9A42-B029-7B0DC4CA31BB}"/>
                </a:ext>
              </a:extLst>
            </p:cNvPr>
            <p:cNvSpPr/>
            <p:nvPr/>
          </p:nvSpPr>
          <p:spPr>
            <a:xfrm>
              <a:off x="1313155" y="4534091"/>
              <a:ext cx="4044850" cy="350063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 name="Graphic 3">
              <a:extLst>
                <a:ext uri="{FF2B5EF4-FFF2-40B4-BE49-F238E27FC236}">
                  <a16:creationId xmlns:a16="http://schemas.microsoft.com/office/drawing/2014/main" id="{F05CCD61-7B55-B941-A9C9-C038D4C1D5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6176" y="5075412"/>
              <a:ext cx="905956" cy="1130316"/>
            </a:xfrm>
            <a:prstGeom prst="rect">
              <a:avLst/>
            </a:prstGeom>
          </p:spPr>
        </p:pic>
        <p:sp>
          <p:nvSpPr>
            <p:cNvPr id="5" name="Oval 4">
              <a:extLst>
                <a:ext uri="{FF2B5EF4-FFF2-40B4-BE49-F238E27FC236}">
                  <a16:creationId xmlns:a16="http://schemas.microsoft.com/office/drawing/2014/main" id="{7EABAA44-7CD6-264D-A03B-3BF71DA1B552}"/>
                </a:ext>
              </a:extLst>
            </p:cNvPr>
            <p:cNvSpPr/>
            <p:nvPr/>
          </p:nvSpPr>
          <p:spPr>
            <a:xfrm>
              <a:off x="3600974"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sp>
          <p:nvSpPr>
            <p:cNvPr id="21" name="Title 1">
              <a:extLst>
                <a:ext uri="{FF2B5EF4-FFF2-40B4-BE49-F238E27FC236}">
                  <a16:creationId xmlns:a16="http://schemas.microsoft.com/office/drawing/2014/main" id="{8533077C-689A-974C-9AC2-868DEA81932C}"/>
                </a:ext>
              </a:extLst>
            </p:cNvPr>
            <p:cNvSpPr txBox="1">
              <a:spLocks/>
            </p:cNvSpPr>
            <p:nvPr/>
          </p:nvSpPr>
          <p:spPr>
            <a:xfrm>
              <a:off x="1548727" y="6756143"/>
              <a:ext cx="3592900"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personal </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data is</a:t>
              </a:r>
            </a:p>
          </p:txBody>
        </p:sp>
      </p:grpSp>
      <p:grpSp>
        <p:nvGrpSpPr>
          <p:cNvPr id="7" name="Group 6">
            <a:extLst>
              <a:ext uri="{FF2B5EF4-FFF2-40B4-BE49-F238E27FC236}">
                <a16:creationId xmlns:a16="http://schemas.microsoft.com/office/drawing/2014/main" id="{858FF986-7E0A-6F48-A839-B46105AE744E}"/>
              </a:ext>
            </a:extLst>
          </p:cNvPr>
          <p:cNvGrpSpPr/>
          <p:nvPr/>
        </p:nvGrpSpPr>
        <p:grpSpPr>
          <a:xfrm>
            <a:off x="5908207" y="4534092"/>
            <a:ext cx="4044850" cy="3500636"/>
            <a:chOff x="5908207" y="4534092"/>
            <a:chExt cx="4044850" cy="3500636"/>
          </a:xfrm>
        </p:grpSpPr>
        <p:sp>
          <p:nvSpPr>
            <p:cNvPr id="49" name="Rectangle 48">
              <a:extLst>
                <a:ext uri="{FF2B5EF4-FFF2-40B4-BE49-F238E27FC236}">
                  <a16:creationId xmlns:a16="http://schemas.microsoft.com/office/drawing/2014/main" id="{1460FC96-9A13-2449-A74E-B5AE8C0EF71B}"/>
                </a:ext>
              </a:extLst>
            </p:cNvPr>
            <p:cNvSpPr/>
            <p:nvPr/>
          </p:nvSpPr>
          <p:spPr>
            <a:xfrm>
              <a:off x="5908207" y="4534092"/>
              <a:ext cx="4044850" cy="35006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Title 1">
              <a:extLst>
                <a:ext uri="{FF2B5EF4-FFF2-40B4-BE49-F238E27FC236}">
                  <a16:creationId xmlns:a16="http://schemas.microsoft.com/office/drawing/2014/main" id="{BBBFC6FB-D236-C94E-9EDB-39F93F6477FC}"/>
                </a:ext>
              </a:extLst>
            </p:cNvPr>
            <p:cNvSpPr txBox="1">
              <a:spLocks/>
            </p:cNvSpPr>
            <p:nvPr/>
          </p:nvSpPr>
          <p:spPr>
            <a:xfrm>
              <a:off x="6286752" y="6941889"/>
              <a:ext cx="3306954"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some examples of personal data</a:t>
              </a:r>
              <a:br>
                <a:rPr lang="en-US" sz="2400" spc="-150" dirty="0">
                  <a:solidFill>
                    <a:srgbClr val="791D7E"/>
                  </a:solidFill>
                  <a:latin typeface="Overpass Mono" pitchFamily="49" charset="77"/>
                </a:rPr>
              </a:br>
              <a:endParaRPr lang="en-US" sz="2400" spc="-150" dirty="0">
                <a:solidFill>
                  <a:srgbClr val="791D7E"/>
                </a:solidFill>
                <a:latin typeface="Overpass Mono" pitchFamily="49" charset="77"/>
              </a:endParaRPr>
            </a:p>
          </p:txBody>
        </p:sp>
        <p:pic>
          <p:nvPicPr>
            <p:cNvPr id="42" name="Graphic 41">
              <a:extLst>
                <a:ext uri="{FF2B5EF4-FFF2-40B4-BE49-F238E27FC236}">
                  <a16:creationId xmlns:a16="http://schemas.microsoft.com/office/drawing/2014/main" id="{BDE95F70-4B6C-2543-854E-F72BBA563F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5075412"/>
              <a:ext cx="905956" cy="1130316"/>
            </a:xfrm>
            <a:prstGeom prst="rect">
              <a:avLst/>
            </a:prstGeom>
          </p:spPr>
        </p:pic>
        <p:sp>
          <p:nvSpPr>
            <p:cNvPr id="43" name="Oval 42">
              <a:extLst>
                <a:ext uri="{FF2B5EF4-FFF2-40B4-BE49-F238E27FC236}">
                  <a16:creationId xmlns:a16="http://schemas.microsoft.com/office/drawing/2014/main" id="{770EBD41-11CF-5640-812D-BAAEBF0F4BA8}"/>
                </a:ext>
              </a:extLst>
            </p:cNvPr>
            <p:cNvSpPr/>
            <p:nvPr/>
          </p:nvSpPr>
          <p:spPr>
            <a:xfrm>
              <a:off x="8124206"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grpSp>
        <p:nvGrpSpPr>
          <p:cNvPr id="8" name="Group 7">
            <a:extLst>
              <a:ext uri="{FF2B5EF4-FFF2-40B4-BE49-F238E27FC236}">
                <a16:creationId xmlns:a16="http://schemas.microsoft.com/office/drawing/2014/main" id="{CC709F45-CEB6-5C49-9912-246DDCF14379}"/>
              </a:ext>
            </a:extLst>
          </p:cNvPr>
          <p:cNvGrpSpPr/>
          <p:nvPr/>
        </p:nvGrpSpPr>
        <p:grpSpPr>
          <a:xfrm>
            <a:off x="10503259" y="4534091"/>
            <a:ext cx="4044850" cy="3500637"/>
            <a:chOff x="10503259" y="4534091"/>
            <a:chExt cx="4044850" cy="3500637"/>
          </a:xfrm>
        </p:grpSpPr>
        <p:sp>
          <p:nvSpPr>
            <p:cNvPr id="55" name="Rectangle 54">
              <a:extLst>
                <a:ext uri="{FF2B5EF4-FFF2-40B4-BE49-F238E27FC236}">
                  <a16:creationId xmlns:a16="http://schemas.microsoft.com/office/drawing/2014/main" id="{A424F1E9-08A2-2C41-8477-D2DE3C4BA367}"/>
                </a:ext>
              </a:extLst>
            </p:cNvPr>
            <p:cNvSpPr/>
            <p:nvPr/>
          </p:nvSpPr>
          <p:spPr>
            <a:xfrm>
              <a:off x="10503259" y="4534091"/>
              <a:ext cx="4044850" cy="350063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id="{5ED5579C-38D1-A74D-AFDB-ACB936F37688}"/>
                </a:ext>
              </a:extLst>
            </p:cNvPr>
            <p:cNvSpPr txBox="1">
              <a:spLocks/>
            </p:cNvSpPr>
            <p:nvPr/>
          </p:nvSpPr>
          <p:spPr>
            <a:xfrm>
              <a:off x="10814915" y="6756143"/>
              <a:ext cx="3440732" cy="79994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personal data can be used for</a:t>
              </a:r>
            </a:p>
          </p:txBody>
        </p:sp>
        <p:pic>
          <p:nvPicPr>
            <p:cNvPr id="44" name="Graphic 43">
              <a:extLst>
                <a:ext uri="{FF2B5EF4-FFF2-40B4-BE49-F238E27FC236}">
                  <a16:creationId xmlns:a16="http://schemas.microsoft.com/office/drawing/2014/main" id="{44845A2D-43E6-D344-AB44-3FF002292A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57984" y="5075412"/>
              <a:ext cx="905956" cy="1130316"/>
            </a:xfrm>
            <a:prstGeom prst="rect">
              <a:avLst/>
            </a:prstGeom>
          </p:spPr>
        </p:pic>
        <p:sp>
          <p:nvSpPr>
            <p:cNvPr id="57" name="Oval 56">
              <a:extLst>
                <a:ext uri="{FF2B5EF4-FFF2-40B4-BE49-F238E27FC236}">
                  <a16:creationId xmlns:a16="http://schemas.microsoft.com/office/drawing/2014/main" id="{0A001699-6CB7-9744-AA1B-900AE0A3A169}"/>
                </a:ext>
              </a:extLst>
            </p:cNvPr>
            <p:cNvSpPr/>
            <p:nvPr/>
          </p:nvSpPr>
          <p:spPr>
            <a:xfrm>
              <a:off x="12732782"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Tree>
    <p:extLst>
      <p:ext uri="{BB962C8B-B14F-4D97-AF65-F5344CB8AC3E}">
        <p14:creationId xmlns:p14="http://schemas.microsoft.com/office/powerpoint/2010/main" val="169728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50" fill="hold"/>
                                        <p:tgtEl>
                                          <p:spTgt spid="6"/>
                                        </p:tgtEl>
                                        <p:attrNameLst>
                                          <p:attrName>ppt_w</p:attrName>
                                        </p:attrNameLst>
                                      </p:cBhvr>
                                      <p:tavLst>
                                        <p:tav tm="0">
                                          <p:val>
                                            <p:fltVal val="0"/>
                                          </p:val>
                                        </p:tav>
                                        <p:tav tm="100000">
                                          <p:val>
                                            <p:strVal val="#ppt_w"/>
                                          </p:val>
                                        </p:tav>
                                      </p:tavLst>
                                    </p:anim>
                                    <p:anim calcmode="lin" valueType="num">
                                      <p:cBhvr>
                                        <p:cTn id="13" dur="350" fill="hold"/>
                                        <p:tgtEl>
                                          <p:spTgt spid="6"/>
                                        </p:tgtEl>
                                        <p:attrNameLst>
                                          <p:attrName>ppt_h</p:attrName>
                                        </p:attrNameLst>
                                      </p:cBhvr>
                                      <p:tavLst>
                                        <p:tav tm="0">
                                          <p:val>
                                            <p:fltVal val="0"/>
                                          </p:val>
                                        </p:tav>
                                        <p:tav tm="100000">
                                          <p:val>
                                            <p:strVal val="#ppt_h"/>
                                          </p:val>
                                        </p:tav>
                                      </p:tavLst>
                                    </p:anim>
                                    <p:animEffect transition="in" filter="fade">
                                      <p:cBhvr>
                                        <p:cTn id="14" dur="35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350" fill="hold"/>
                                        <p:tgtEl>
                                          <p:spTgt spid="7"/>
                                        </p:tgtEl>
                                        <p:attrNameLst>
                                          <p:attrName>ppt_w</p:attrName>
                                        </p:attrNameLst>
                                      </p:cBhvr>
                                      <p:tavLst>
                                        <p:tav tm="0">
                                          <p:val>
                                            <p:fltVal val="0"/>
                                          </p:val>
                                        </p:tav>
                                        <p:tav tm="100000">
                                          <p:val>
                                            <p:strVal val="#ppt_w"/>
                                          </p:val>
                                        </p:tav>
                                      </p:tavLst>
                                    </p:anim>
                                    <p:anim calcmode="lin" valueType="num">
                                      <p:cBhvr>
                                        <p:cTn id="20" dur="350" fill="hold"/>
                                        <p:tgtEl>
                                          <p:spTgt spid="7"/>
                                        </p:tgtEl>
                                        <p:attrNameLst>
                                          <p:attrName>ppt_h</p:attrName>
                                        </p:attrNameLst>
                                      </p:cBhvr>
                                      <p:tavLst>
                                        <p:tav tm="0">
                                          <p:val>
                                            <p:fltVal val="0"/>
                                          </p:val>
                                        </p:tav>
                                        <p:tav tm="100000">
                                          <p:val>
                                            <p:strVal val="#ppt_h"/>
                                          </p:val>
                                        </p:tav>
                                      </p:tavLst>
                                    </p:anim>
                                    <p:animEffect transition="in" filter="fade">
                                      <p:cBhvr>
                                        <p:cTn id="21" dur="3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350" fill="hold"/>
                                        <p:tgtEl>
                                          <p:spTgt spid="8"/>
                                        </p:tgtEl>
                                        <p:attrNameLst>
                                          <p:attrName>ppt_w</p:attrName>
                                        </p:attrNameLst>
                                      </p:cBhvr>
                                      <p:tavLst>
                                        <p:tav tm="0">
                                          <p:val>
                                            <p:fltVal val="0"/>
                                          </p:val>
                                        </p:tav>
                                        <p:tav tm="100000">
                                          <p:val>
                                            <p:strVal val="#ppt_w"/>
                                          </p:val>
                                        </p:tav>
                                      </p:tavLst>
                                    </p:anim>
                                    <p:anim calcmode="lin" valueType="num">
                                      <p:cBhvr>
                                        <p:cTn id="27" dur="350" fill="hold"/>
                                        <p:tgtEl>
                                          <p:spTgt spid="8"/>
                                        </p:tgtEl>
                                        <p:attrNameLst>
                                          <p:attrName>ppt_h</p:attrName>
                                        </p:attrNameLst>
                                      </p:cBhvr>
                                      <p:tavLst>
                                        <p:tav tm="0">
                                          <p:val>
                                            <p:fltVal val="0"/>
                                          </p:val>
                                        </p:tav>
                                        <p:tav tm="100000">
                                          <p:val>
                                            <p:strVal val="#ppt_h"/>
                                          </p:val>
                                        </p:tav>
                                      </p:tavLst>
                                    </p:anim>
                                    <p:animEffect transition="in" filter="fade">
                                      <p:cBhvr>
                                        <p:cTn id="28"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ontent Placeholder 8">
            <a:extLst>
              <a:ext uri="{FF2B5EF4-FFF2-40B4-BE49-F238E27FC236}">
                <a16:creationId xmlns:a16="http://schemas.microsoft.com/office/drawing/2014/main" id="{FFD27DE3-A634-A740-970F-E65B7CF51828}"/>
              </a:ext>
            </a:extLst>
          </p:cNvPr>
          <p:cNvSpPr txBox="1">
            <a:spLocks/>
          </p:cNvSpPr>
          <p:nvPr/>
        </p:nvSpPr>
        <p:spPr>
          <a:xfrm>
            <a:off x="5896233" y="1038323"/>
            <a:ext cx="3552567"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grpSp>
        <p:nvGrpSpPr>
          <p:cNvPr id="4" name="Group 3">
            <a:extLst>
              <a:ext uri="{FF2B5EF4-FFF2-40B4-BE49-F238E27FC236}">
                <a16:creationId xmlns:a16="http://schemas.microsoft.com/office/drawing/2014/main" id="{C3CDD946-A5C2-0C40-A2FC-E1C55BBF0CF6}"/>
              </a:ext>
            </a:extLst>
          </p:cNvPr>
          <p:cNvGrpSpPr/>
          <p:nvPr/>
        </p:nvGrpSpPr>
        <p:grpSpPr>
          <a:xfrm>
            <a:off x="1069336" y="2887159"/>
            <a:ext cx="4548739" cy="3914693"/>
            <a:chOff x="1069336" y="2887159"/>
            <a:chExt cx="4548739" cy="3914693"/>
          </a:xfrm>
        </p:grpSpPr>
        <p:sp>
          <p:nvSpPr>
            <p:cNvPr id="35" name="Rectangle 34">
              <a:extLst>
                <a:ext uri="{FF2B5EF4-FFF2-40B4-BE49-F238E27FC236}">
                  <a16:creationId xmlns:a16="http://schemas.microsoft.com/office/drawing/2014/main" id="{AB4C03C3-CAEB-8C4E-9F3D-37347C65B56C}"/>
                </a:ext>
              </a:extLst>
            </p:cNvPr>
            <p:cNvSpPr/>
            <p:nvPr/>
          </p:nvSpPr>
          <p:spPr>
            <a:xfrm>
              <a:off x="1069337" y="3136002"/>
              <a:ext cx="4299895" cy="366585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6" name="Group 35">
              <a:extLst>
                <a:ext uri="{FF2B5EF4-FFF2-40B4-BE49-F238E27FC236}">
                  <a16:creationId xmlns:a16="http://schemas.microsoft.com/office/drawing/2014/main" id="{231F0D4E-D901-E74D-98D8-49E98077E0AD}"/>
                </a:ext>
              </a:extLst>
            </p:cNvPr>
            <p:cNvGrpSpPr/>
            <p:nvPr/>
          </p:nvGrpSpPr>
          <p:grpSpPr>
            <a:xfrm>
              <a:off x="5120387" y="2887159"/>
              <a:ext cx="497688" cy="497688"/>
              <a:chOff x="11448333" y="3259976"/>
              <a:chExt cx="497688" cy="497688"/>
            </a:xfrm>
          </p:grpSpPr>
          <p:sp>
            <p:nvSpPr>
              <p:cNvPr id="37" name="Oval 36">
                <a:extLst>
                  <a:ext uri="{FF2B5EF4-FFF2-40B4-BE49-F238E27FC236}">
                    <a16:creationId xmlns:a16="http://schemas.microsoft.com/office/drawing/2014/main" id="{2DC9CF13-45CE-8E4C-8E3C-3DB4CDFAB6D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DCEE3DDC-4369-7C43-88AA-9E49581E1A0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4348B7-8326-4846-A3A4-731AE8EE3AC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0ED7656F-CDEA-D347-8FFC-20E6E4F603E8}"/>
                </a:ext>
              </a:extLst>
            </p:cNvPr>
            <p:cNvSpPr txBox="1"/>
            <p:nvPr/>
          </p:nvSpPr>
          <p:spPr>
            <a:xfrm>
              <a:off x="1069336" y="3739381"/>
              <a:ext cx="4299895" cy="2008242"/>
            </a:xfrm>
            <a:prstGeom prst="rect">
              <a:avLst/>
            </a:prstGeom>
            <a:noFill/>
          </p:spPr>
          <p:txBody>
            <a:bodyPr wrap="square" rtlCol="0">
              <a:spAutoFit/>
            </a:bodyPr>
            <a:lstStyle/>
            <a:p>
              <a:pPr algn="ctr">
                <a:spcAft>
                  <a:spcPts val="1500"/>
                </a:spcAft>
              </a:pPr>
              <a:r>
                <a:rPr lang="en-US" sz="2800" dirty="0">
                  <a:latin typeface="Overpass Mono" pitchFamily="49" charset="77"/>
                </a:rPr>
                <a:t>A.</a:t>
              </a:r>
            </a:p>
            <a:p>
              <a:pPr algn="ctr">
                <a:spcAft>
                  <a:spcPts val="1500"/>
                </a:spcAft>
              </a:pPr>
              <a:r>
                <a:rPr lang="en-US" sz="2800" dirty="0">
                  <a:latin typeface="Overpass Mono" pitchFamily="49" charset="77"/>
                </a:rPr>
                <a:t>Personal data means your name and age</a:t>
              </a:r>
            </a:p>
          </p:txBody>
        </p:sp>
      </p:grpSp>
      <p:pic>
        <p:nvPicPr>
          <p:cNvPr id="81" name="Picture 80">
            <a:extLst>
              <a:ext uri="{FF2B5EF4-FFF2-40B4-BE49-F238E27FC236}">
                <a16:creationId xmlns:a16="http://schemas.microsoft.com/office/drawing/2014/main" id="{E5F7CA5C-D9C9-1147-A47E-D1F73AD0E3DC}"/>
              </a:ext>
            </a:extLst>
          </p:cNvPr>
          <p:cNvPicPr>
            <a:picLocks noChangeAspect="1"/>
          </p:cNvPicPr>
          <p:nvPr/>
        </p:nvPicPr>
        <p:blipFill>
          <a:blip r:embed="rId3"/>
          <a:srcRect/>
          <a:stretch/>
        </p:blipFill>
        <p:spPr>
          <a:xfrm>
            <a:off x="6283313" y="2291980"/>
            <a:ext cx="3556646" cy="5591354"/>
          </a:xfrm>
          <a:prstGeom prst="rect">
            <a:avLst/>
          </a:prstGeom>
        </p:spPr>
      </p:pic>
      <p:sp>
        <p:nvSpPr>
          <p:cNvPr id="15" name="Title 1">
            <a:extLst>
              <a:ext uri="{FF2B5EF4-FFF2-40B4-BE49-F238E27FC236}">
                <a16:creationId xmlns:a16="http://schemas.microsoft.com/office/drawing/2014/main" id="{198BCBA7-36B6-3942-8E27-AA26488C7CF0}"/>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do you think personal data is?</a:t>
            </a:r>
          </a:p>
        </p:txBody>
      </p:sp>
      <p:grpSp>
        <p:nvGrpSpPr>
          <p:cNvPr id="9" name="Group 8">
            <a:extLst>
              <a:ext uri="{FF2B5EF4-FFF2-40B4-BE49-F238E27FC236}">
                <a16:creationId xmlns:a16="http://schemas.microsoft.com/office/drawing/2014/main" id="{2E9C11DE-FB63-EF44-80D5-DB18C77B21A8}"/>
              </a:ext>
            </a:extLst>
          </p:cNvPr>
          <p:cNvGrpSpPr/>
          <p:nvPr/>
        </p:nvGrpSpPr>
        <p:grpSpPr>
          <a:xfrm>
            <a:off x="10678010" y="2887159"/>
            <a:ext cx="4548738" cy="3914693"/>
            <a:chOff x="10678010" y="2887159"/>
            <a:chExt cx="4548738" cy="3914693"/>
          </a:xfrm>
        </p:grpSpPr>
        <p:sp>
          <p:nvSpPr>
            <p:cNvPr id="75" name="Rectangle 74">
              <a:extLst>
                <a:ext uri="{FF2B5EF4-FFF2-40B4-BE49-F238E27FC236}">
                  <a16:creationId xmlns:a16="http://schemas.microsoft.com/office/drawing/2014/main" id="{00548746-B12C-CE42-A6E1-54E970887427}"/>
                </a:ext>
              </a:extLst>
            </p:cNvPr>
            <p:cNvSpPr/>
            <p:nvPr/>
          </p:nvSpPr>
          <p:spPr>
            <a:xfrm>
              <a:off x="10678010" y="3136002"/>
              <a:ext cx="4299895" cy="366585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76" name="Group 75">
              <a:extLst>
                <a:ext uri="{FF2B5EF4-FFF2-40B4-BE49-F238E27FC236}">
                  <a16:creationId xmlns:a16="http://schemas.microsoft.com/office/drawing/2014/main" id="{57DE7C1C-E8F3-D342-8EE7-2A91485F0237}"/>
                </a:ext>
              </a:extLst>
            </p:cNvPr>
            <p:cNvGrpSpPr/>
            <p:nvPr/>
          </p:nvGrpSpPr>
          <p:grpSpPr>
            <a:xfrm>
              <a:off x="14729060" y="2887159"/>
              <a:ext cx="497688" cy="497688"/>
              <a:chOff x="11448333" y="3259976"/>
              <a:chExt cx="497688" cy="497688"/>
            </a:xfrm>
          </p:grpSpPr>
          <p:sp>
            <p:nvSpPr>
              <p:cNvPr id="77" name="Oval 76">
                <a:extLst>
                  <a:ext uri="{FF2B5EF4-FFF2-40B4-BE49-F238E27FC236}">
                    <a16:creationId xmlns:a16="http://schemas.microsoft.com/office/drawing/2014/main" id="{5A58E511-6D31-434C-B997-493780C4804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Connector 77">
                <a:extLst>
                  <a:ext uri="{FF2B5EF4-FFF2-40B4-BE49-F238E27FC236}">
                    <a16:creationId xmlns:a16="http://schemas.microsoft.com/office/drawing/2014/main" id="{B21DAB88-990B-9941-B024-C643F38F4A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A30CF29-1B9C-B44F-802B-96248BA30D4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FFFFA824-9BAE-5349-9534-E646AF618B59}"/>
                </a:ext>
              </a:extLst>
            </p:cNvPr>
            <p:cNvSpPr txBox="1"/>
            <p:nvPr/>
          </p:nvSpPr>
          <p:spPr>
            <a:xfrm>
              <a:off x="10926853" y="3739381"/>
              <a:ext cx="3802208" cy="2439129"/>
            </a:xfrm>
            <a:prstGeom prst="rect">
              <a:avLst/>
            </a:prstGeom>
            <a:noFill/>
          </p:spPr>
          <p:txBody>
            <a:bodyPr wrap="square" rtlCol="0">
              <a:spAutoFit/>
            </a:bodyPr>
            <a:lstStyle/>
            <a:p>
              <a:pPr algn="ctr">
                <a:spcAft>
                  <a:spcPts val="1500"/>
                </a:spcAft>
              </a:pPr>
              <a:r>
                <a:rPr lang="en-US" sz="2800" dirty="0">
                  <a:latin typeface="Overpass Mono" pitchFamily="49" charset="77"/>
                </a:rPr>
                <a:t>B.</a:t>
              </a:r>
            </a:p>
            <a:p>
              <a:pPr algn="ctr">
                <a:spcAft>
                  <a:spcPts val="1500"/>
                </a:spcAft>
              </a:pPr>
              <a:r>
                <a:rPr lang="en-US" sz="2800" dirty="0">
                  <a:latin typeface="Overpass Mono" pitchFamily="49" charset="77"/>
                </a:rPr>
                <a:t>Personal data means any information about you</a:t>
              </a:r>
            </a:p>
          </p:txBody>
        </p:sp>
      </p:grpSp>
      <p:grpSp>
        <p:nvGrpSpPr>
          <p:cNvPr id="82" name="Group 81">
            <a:extLst>
              <a:ext uri="{FF2B5EF4-FFF2-40B4-BE49-F238E27FC236}">
                <a16:creationId xmlns:a16="http://schemas.microsoft.com/office/drawing/2014/main" id="{34AB492D-81D5-4945-9450-A615A183AC75}"/>
              </a:ext>
            </a:extLst>
          </p:cNvPr>
          <p:cNvGrpSpPr/>
          <p:nvPr/>
        </p:nvGrpSpPr>
        <p:grpSpPr>
          <a:xfrm>
            <a:off x="10678010" y="2887159"/>
            <a:ext cx="4548738" cy="3914693"/>
            <a:chOff x="10678010" y="2887159"/>
            <a:chExt cx="4548738" cy="3914693"/>
          </a:xfrm>
        </p:grpSpPr>
        <p:sp>
          <p:nvSpPr>
            <p:cNvPr id="83" name="Rectangle 82">
              <a:extLst>
                <a:ext uri="{FF2B5EF4-FFF2-40B4-BE49-F238E27FC236}">
                  <a16:creationId xmlns:a16="http://schemas.microsoft.com/office/drawing/2014/main" id="{AC2353EA-BCFD-394B-B595-8B9FD4FE7653}"/>
                </a:ext>
              </a:extLst>
            </p:cNvPr>
            <p:cNvSpPr/>
            <p:nvPr/>
          </p:nvSpPr>
          <p:spPr>
            <a:xfrm>
              <a:off x="10678010" y="3136002"/>
              <a:ext cx="4299895" cy="3665850"/>
            </a:xfrm>
            <a:prstGeom prst="rect">
              <a:avLst/>
            </a:prstGeom>
            <a:solidFill>
              <a:srgbClr val="791D7E"/>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84" name="Oval 83">
              <a:extLst>
                <a:ext uri="{FF2B5EF4-FFF2-40B4-BE49-F238E27FC236}">
                  <a16:creationId xmlns:a16="http://schemas.microsoft.com/office/drawing/2014/main" id="{F87DC8E7-C205-6647-9CF9-9C1620C3FBE7}"/>
                </a:ext>
              </a:extLst>
            </p:cNvPr>
            <p:cNvSpPr/>
            <p:nvPr userDrawn="1"/>
          </p:nvSpPr>
          <p:spPr>
            <a:xfrm>
              <a:off x="14729060" y="2887159"/>
              <a:ext cx="497688" cy="497688"/>
            </a:xfrm>
            <a:prstGeom prst="ellipse">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1DFDD21D-D73B-9B4B-B989-CF0A6B843F39}"/>
                </a:ext>
              </a:extLst>
            </p:cNvPr>
            <p:cNvSpPr txBox="1"/>
            <p:nvPr/>
          </p:nvSpPr>
          <p:spPr>
            <a:xfrm>
              <a:off x="10926853" y="3739381"/>
              <a:ext cx="3802208" cy="2439129"/>
            </a:xfrm>
            <a:prstGeom prst="rect">
              <a:avLst/>
            </a:prstGeom>
            <a:noFill/>
          </p:spPr>
          <p:txBody>
            <a:bodyPr wrap="square" rtlCol="0">
              <a:spAutoFit/>
            </a:bodyPr>
            <a:lstStyle/>
            <a:p>
              <a:pPr algn="ctr">
                <a:spcAft>
                  <a:spcPts val="1500"/>
                </a:spcAft>
              </a:pPr>
              <a:r>
                <a:rPr lang="en-US" sz="2800" dirty="0">
                  <a:solidFill>
                    <a:schemeClr val="bg1"/>
                  </a:solidFill>
                  <a:latin typeface="Overpass Mono" pitchFamily="49" charset="77"/>
                </a:rPr>
                <a:t>B.</a:t>
              </a:r>
            </a:p>
            <a:p>
              <a:pPr algn="ctr">
                <a:spcAft>
                  <a:spcPts val="1500"/>
                </a:spcAft>
              </a:pPr>
              <a:r>
                <a:rPr lang="en-US" sz="2800" dirty="0">
                  <a:solidFill>
                    <a:schemeClr val="bg1"/>
                  </a:solidFill>
                  <a:latin typeface="Overpass Mono" pitchFamily="49" charset="77"/>
                </a:rPr>
                <a:t>Personal data means any information about you</a:t>
              </a:r>
            </a:p>
          </p:txBody>
        </p:sp>
        <p:pic>
          <p:nvPicPr>
            <p:cNvPr id="86" name="Graphic 85">
              <a:extLst>
                <a:ext uri="{FF2B5EF4-FFF2-40B4-BE49-F238E27FC236}">
                  <a16:creationId xmlns:a16="http://schemas.microsoft.com/office/drawing/2014/main" id="{514AF5CB-5DF2-DC47-B0A0-3CB68A5706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747040" y="2906064"/>
              <a:ext cx="461210" cy="461210"/>
            </a:xfrm>
            <a:prstGeom prst="rect">
              <a:avLst/>
            </a:prstGeom>
          </p:spPr>
        </p:pic>
      </p:grpSp>
    </p:spTree>
    <p:extLst>
      <p:ext uri="{BB962C8B-B14F-4D97-AF65-F5344CB8AC3E}">
        <p14:creationId xmlns:p14="http://schemas.microsoft.com/office/powerpoint/2010/main" val="213803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nodeType="click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box(out)">
                                      <p:cBhvr>
                                        <p:cTn id="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B9E6E99-F7D9-2348-90AD-1FDC26B3F613}"/>
              </a:ext>
            </a:extLst>
          </p:cNvPr>
          <p:cNvGrpSpPr/>
          <p:nvPr/>
        </p:nvGrpSpPr>
        <p:grpSpPr>
          <a:xfrm>
            <a:off x="692201" y="2024604"/>
            <a:ext cx="11228866" cy="11557717"/>
            <a:chOff x="2522805" y="2024604"/>
            <a:chExt cx="11228866" cy="11557717"/>
          </a:xfrm>
        </p:grpSpPr>
        <p:sp>
          <p:nvSpPr>
            <p:cNvPr id="2" name="Rounded Rectangle 1">
              <a:extLst>
                <a:ext uri="{FF2B5EF4-FFF2-40B4-BE49-F238E27FC236}">
                  <a16:creationId xmlns:a16="http://schemas.microsoft.com/office/drawing/2014/main" id="{9FCD3E56-C47E-C343-98FB-99E53D3570AB}"/>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id="{A71F662C-6593-8A41-96FB-FCE3A91BD91B}"/>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5E16568F-1CF8-3141-8DB6-7FB886D7F547}"/>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0" name="Rounded Rectangle 9">
              <a:extLst>
                <a:ext uri="{FF2B5EF4-FFF2-40B4-BE49-F238E27FC236}">
                  <a16:creationId xmlns:a16="http://schemas.microsoft.com/office/drawing/2014/main" id="{F7BF1B81-56BD-5449-9DE8-112B20923B7C}"/>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0351200-956F-B640-A363-6C754309957B}"/>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B6838881-FF3B-C641-8B0D-454BA9FBB6FE}"/>
              </a:ext>
            </a:extLst>
          </p:cNvPr>
          <p:cNvSpPr/>
          <p:nvPr/>
        </p:nvSpPr>
        <p:spPr>
          <a:xfrm>
            <a:off x="2160412" y="3698620"/>
            <a:ext cx="6933657" cy="836768"/>
          </a:xfrm>
          <a:prstGeom prst="rect">
            <a:avLst/>
          </a:prstGeom>
        </p:spPr>
        <p:txBody>
          <a:bodyPr wrap="square" lIns="0" tIns="0" rIns="0" bIns="0">
            <a:spAutoFit/>
          </a:bodyPr>
          <a:lstStyle/>
          <a:p>
            <a:pPr>
              <a:lnSpc>
                <a:spcPct val="110000"/>
              </a:lnSpc>
            </a:pPr>
            <a:r>
              <a:rPr lang="en-US" sz="2500" b="1" dirty="0">
                <a:latin typeface="Overpass Mono" pitchFamily="49" charset="77"/>
              </a:rPr>
              <a:t>Personal data </a:t>
            </a:r>
            <a:r>
              <a:rPr lang="en-US" sz="2500" dirty="0">
                <a:latin typeface="Overpass Mono" pitchFamily="49" charset="77"/>
              </a:rPr>
              <a:t>is any information about who you are or what you do.</a:t>
            </a:r>
          </a:p>
        </p:txBody>
      </p:sp>
      <p:sp>
        <p:nvSpPr>
          <p:cNvPr id="26" name="Title 1">
            <a:extLst>
              <a:ext uri="{FF2B5EF4-FFF2-40B4-BE49-F238E27FC236}">
                <a16:creationId xmlns:a16="http://schemas.microsoft.com/office/drawing/2014/main" id="{45572015-EE15-7A4D-BE20-8C17AC2A6E32}"/>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p>
        </p:txBody>
      </p:sp>
      <p:sp>
        <p:nvSpPr>
          <p:cNvPr id="27" name="Rectangle 26">
            <a:extLst>
              <a:ext uri="{FF2B5EF4-FFF2-40B4-BE49-F238E27FC236}">
                <a16:creationId xmlns:a16="http://schemas.microsoft.com/office/drawing/2014/main" id="{3E155BC4-ED3E-4047-9C20-1D639A5D630E}"/>
              </a:ext>
            </a:extLst>
          </p:cNvPr>
          <p:cNvSpPr/>
          <p:nvPr/>
        </p:nvSpPr>
        <p:spPr>
          <a:xfrm>
            <a:off x="2160412" y="5018981"/>
            <a:ext cx="6933657" cy="1259960"/>
          </a:xfrm>
          <a:prstGeom prst="rect">
            <a:avLst/>
          </a:prstGeom>
        </p:spPr>
        <p:txBody>
          <a:bodyPr wrap="square" lIns="0" tIns="0" rIns="0" bIns="0">
            <a:spAutoFit/>
          </a:bodyPr>
          <a:lstStyle/>
          <a:p>
            <a:pPr>
              <a:lnSpc>
                <a:spcPct val="110000"/>
              </a:lnSpc>
            </a:pPr>
            <a:r>
              <a:rPr lang="en-US" sz="2500" dirty="0">
                <a:latin typeface="Overpass Mono" pitchFamily="49" charset="77"/>
              </a:rPr>
              <a:t>Websites and apps can collect our personal data and use it to provide services to us. </a:t>
            </a:r>
          </a:p>
        </p:txBody>
      </p:sp>
      <p:pic>
        <p:nvPicPr>
          <p:cNvPr id="12" name="Graphic 11">
            <a:extLst>
              <a:ext uri="{FF2B5EF4-FFF2-40B4-BE49-F238E27FC236}">
                <a16:creationId xmlns:a16="http://schemas.microsoft.com/office/drawing/2014/main" id="{E4C78DB0-152B-BF49-A751-9EC3E47520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51787" y="1984713"/>
            <a:ext cx="2690778" cy="5174573"/>
          </a:xfrm>
          <a:prstGeom prst="rect">
            <a:avLst/>
          </a:prstGeom>
        </p:spPr>
      </p:pic>
    </p:spTree>
    <p:extLst>
      <p:ext uri="{BB962C8B-B14F-4D97-AF65-F5344CB8AC3E}">
        <p14:creationId xmlns:p14="http://schemas.microsoft.com/office/powerpoint/2010/main" val="325993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8129607-EA9E-0545-A84A-0C4A211B80DD}"/>
              </a:ext>
            </a:extLst>
          </p:cNvPr>
          <p:cNvGrpSpPr/>
          <p:nvPr/>
        </p:nvGrpSpPr>
        <p:grpSpPr>
          <a:xfrm>
            <a:off x="692201" y="611124"/>
            <a:ext cx="14750364" cy="12971197"/>
            <a:chOff x="692201" y="611124"/>
            <a:chExt cx="14750364" cy="12971197"/>
          </a:xfrm>
        </p:grpSpPr>
        <p:grpSp>
          <p:nvGrpSpPr>
            <p:cNvPr id="4" name="Group 3">
              <a:extLst>
                <a:ext uri="{FF2B5EF4-FFF2-40B4-BE49-F238E27FC236}">
                  <a16:creationId xmlns:a16="http://schemas.microsoft.com/office/drawing/2014/main" id="{4B9E6E99-F7D9-2348-90AD-1FDC26B3F613}"/>
                </a:ext>
              </a:extLst>
            </p:cNvPr>
            <p:cNvGrpSpPr/>
            <p:nvPr/>
          </p:nvGrpSpPr>
          <p:grpSpPr>
            <a:xfrm>
              <a:off x="692201" y="2024604"/>
              <a:ext cx="11228866" cy="11557717"/>
              <a:chOff x="2522805" y="2024604"/>
              <a:chExt cx="11228866" cy="11557717"/>
            </a:xfrm>
          </p:grpSpPr>
          <p:sp>
            <p:nvSpPr>
              <p:cNvPr id="2" name="Rounded Rectangle 1">
                <a:extLst>
                  <a:ext uri="{FF2B5EF4-FFF2-40B4-BE49-F238E27FC236}">
                    <a16:creationId xmlns:a16="http://schemas.microsoft.com/office/drawing/2014/main" id="{9FCD3E56-C47E-C343-98FB-99E53D3570AB}"/>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id="{A71F662C-6593-8A41-96FB-FCE3A91BD91B}"/>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5E16568F-1CF8-3141-8DB6-7FB886D7F547}"/>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0" name="Rounded Rectangle 9">
                <a:extLst>
                  <a:ext uri="{FF2B5EF4-FFF2-40B4-BE49-F238E27FC236}">
                    <a16:creationId xmlns:a16="http://schemas.microsoft.com/office/drawing/2014/main" id="{F7BF1B81-56BD-5449-9DE8-112B20923B7C}"/>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0351200-956F-B640-A363-6C754309957B}"/>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B6838881-FF3B-C641-8B0D-454BA9FBB6FE}"/>
                </a:ext>
              </a:extLst>
            </p:cNvPr>
            <p:cNvSpPr/>
            <p:nvPr/>
          </p:nvSpPr>
          <p:spPr>
            <a:xfrm>
              <a:off x="2160412" y="3698620"/>
              <a:ext cx="6933657" cy="836768"/>
            </a:xfrm>
            <a:prstGeom prst="rect">
              <a:avLst/>
            </a:prstGeom>
          </p:spPr>
          <p:txBody>
            <a:bodyPr wrap="square" lIns="0" tIns="0" rIns="0" bIns="0">
              <a:spAutoFit/>
            </a:bodyPr>
            <a:lstStyle/>
            <a:p>
              <a:pPr>
                <a:lnSpc>
                  <a:spcPct val="110000"/>
                </a:lnSpc>
              </a:pPr>
              <a:r>
                <a:rPr lang="en-US" sz="2500" b="1" dirty="0">
                  <a:latin typeface="Overpass Mono" pitchFamily="49" charset="77"/>
                </a:rPr>
                <a:t>Personal data </a:t>
              </a:r>
              <a:r>
                <a:rPr lang="en-US" sz="2500" dirty="0">
                  <a:latin typeface="Overpass Mono" pitchFamily="49" charset="77"/>
                </a:rPr>
                <a:t>is any information about who you are or what you do.</a:t>
              </a:r>
            </a:p>
          </p:txBody>
        </p:sp>
        <p:sp>
          <p:nvSpPr>
            <p:cNvPr id="26" name="Title 1">
              <a:extLst>
                <a:ext uri="{FF2B5EF4-FFF2-40B4-BE49-F238E27FC236}">
                  <a16:creationId xmlns:a16="http://schemas.microsoft.com/office/drawing/2014/main" id="{45572015-EE15-7A4D-BE20-8C17AC2A6E32}"/>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p>
          </p:txBody>
        </p:sp>
        <p:sp>
          <p:nvSpPr>
            <p:cNvPr id="27" name="Rectangle 26">
              <a:extLst>
                <a:ext uri="{FF2B5EF4-FFF2-40B4-BE49-F238E27FC236}">
                  <a16:creationId xmlns:a16="http://schemas.microsoft.com/office/drawing/2014/main" id="{3E155BC4-ED3E-4047-9C20-1D639A5D630E}"/>
                </a:ext>
              </a:extLst>
            </p:cNvPr>
            <p:cNvSpPr/>
            <p:nvPr/>
          </p:nvSpPr>
          <p:spPr>
            <a:xfrm>
              <a:off x="2160412" y="5018981"/>
              <a:ext cx="6933657" cy="1259960"/>
            </a:xfrm>
            <a:prstGeom prst="rect">
              <a:avLst/>
            </a:prstGeom>
          </p:spPr>
          <p:txBody>
            <a:bodyPr wrap="square" lIns="0" tIns="0" rIns="0" bIns="0">
              <a:spAutoFit/>
            </a:bodyPr>
            <a:lstStyle/>
            <a:p>
              <a:pPr>
                <a:lnSpc>
                  <a:spcPct val="110000"/>
                </a:lnSpc>
              </a:pPr>
              <a:r>
                <a:rPr lang="en-US" sz="2500" dirty="0">
                  <a:latin typeface="Overpass Mono" pitchFamily="49" charset="77"/>
                </a:rPr>
                <a:t>Websites and apps can collect our personal data and use it to provide services to us. </a:t>
              </a:r>
            </a:p>
          </p:txBody>
        </p:sp>
        <p:pic>
          <p:nvPicPr>
            <p:cNvPr id="12" name="Graphic 11">
              <a:extLst>
                <a:ext uri="{FF2B5EF4-FFF2-40B4-BE49-F238E27FC236}">
                  <a16:creationId xmlns:a16="http://schemas.microsoft.com/office/drawing/2014/main" id="{E4C78DB0-152B-BF49-A751-9EC3E47520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51787" y="1984713"/>
              <a:ext cx="2690778" cy="5174573"/>
            </a:xfrm>
            <a:prstGeom prst="rect">
              <a:avLst/>
            </a:prstGeom>
          </p:spPr>
        </p:pic>
      </p:grpSp>
      <p:sp>
        <p:nvSpPr>
          <p:cNvPr id="13" name="Rectangle 12">
            <a:extLst>
              <a:ext uri="{FF2B5EF4-FFF2-40B4-BE49-F238E27FC236}">
                <a16:creationId xmlns:a16="http://schemas.microsoft.com/office/drawing/2014/main" id="{85539A73-F9D9-4146-A60C-F42F6A7EA1ED}"/>
              </a:ext>
            </a:extLst>
          </p:cNvPr>
          <p:cNvSpPr/>
          <p:nvPr/>
        </p:nvSpPr>
        <p:spPr>
          <a:xfrm>
            <a:off x="-10898"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68A9D392-5E4C-7448-8F97-959151046DA2}"/>
              </a:ext>
            </a:extLst>
          </p:cNvPr>
          <p:cNvGrpSpPr/>
          <p:nvPr/>
        </p:nvGrpSpPr>
        <p:grpSpPr>
          <a:xfrm>
            <a:off x="2465806" y="2471814"/>
            <a:ext cx="11155513" cy="4281677"/>
            <a:chOff x="2465806" y="2471814"/>
            <a:chExt cx="11155513" cy="4281677"/>
          </a:xfrm>
        </p:grpSpPr>
        <p:sp>
          <p:nvSpPr>
            <p:cNvPr id="15" name="Rectangle 14">
              <a:extLst>
                <a:ext uri="{FF2B5EF4-FFF2-40B4-BE49-F238E27FC236}">
                  <a16:creationId xmlns:a16="http://schemas.microsoft.com/office/drawing/2014/main" id="{A72E026A-4FEE-654E-8F79-E0D2BFF84ACA}"/>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FB76103-0325-6840-BA02-0A2A13ABB98B}"/>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FAB9AD4F-B0A0-B24A-A88D-3A380841E075}"/>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18" name="Group 17">
              <a:extLst>
                <a:ext uri="{FF2B5EF4-FFF2-40B4-BE49-F238E27FC236}">
                  <a16:creationId xmlns:a16="http://schemas.microsoft.com/office/drawing/2014/main" id="{053C15BF-2206-8F43-A25D-C0D54AB58F79}"/>
                </a:ext>
              </a:extLst>
            </p:cNvPr>
            <p:cNvGrpSpPr/>
            <p:nvPr/>
          </p:nvGrpSpPr>
          <p:grpSpPr>
            <a:xfrm>
              <a:off x="2588325" y="2559452"/>
              <a:ext cx="366748" cy="366748"/>
              <a:chOff x="2118558" y="2663960"/>
              <a:chExt cx="366748" cy="366748"/>
            </a:xfrm>
          </p:grpSpPr>
          <p:sp>
            <p:nvSpPr>
              <p:cNvPr id="25" name="Rectangle 24">
                <a:extLst>
                  <a:ext uri="{FF2B5EF4-FFF2-40B4-BE49-F238E27FC236}">
                    <a16:creationId xmlns:a16="http://schemas.microsoft.com/office/drawing/2014/main" id="{01544B24-1BA6-A04B-986D-9EAAEE406BD4}"/>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 name="Straight Connector 27">
                <a:extLst>
                  <a:ext uri="{FF2B5EF4-FFF2-40B4-BE49-F238E27FC236}">
                    <a16:creationId xmlns:a16="http://schemas.microsoft.com/office/drawing/2014/main" id="{8BB1368B-4FA0-0A4C-B88E-9698DC0E3A5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13D0F683-4D2E-4A43-AD94-37417C65F88E}"/>
                </a:ext>
              </a:extLst>
            </p:cNvPr>
            <p:cNvGrpSpPr/>
            <p:nvPr/>
          </p:nvGrpSpPr>
          <p:grpSpPr>
            <a:xfrm>
              <a:off x="12721193" y="2565426"/>
              <a:ext cx="776902" cy="366748"/>
              <a:chOff x="10581098" y="2669934"/>
              <a:chExt cx="776902" cy="366748"/>
            </a:xfrm>
          </p:grpSpPr>
          <p:sp>
            <p:nvSpPr>
              <p:cNvPr id="21" name="Rectangle 20">
                <a:extLst>
                  <a:ext uri="{FF2B5EF4-FFF2-40B4-BE49-F238E27FC236}">
                    <a16:creationId xmlns:a16="http://schemas.microsoft.com/office/drawing/2014/main" id="{6E2B5D18-7E97-C840-92A7-6E0721F45635}"/>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90EDD38-D309-464B-9A84-695879525967}"/>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322A207B-DA3C-5A47-84A4-719CA6FF616E}"/>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iangle 23">
                <a:extLst>
                  <a:ext uri="{FF2B5EF4-FFF2-40B4-BE49-F238E27FC236}">
                    <a16:creationId xmlns:a16="http://schemas.microsoft.com/office/drawing/2014/main" id="{1359D1CF-6332-CF48-962F-EE267416F0FE}"/>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 Placeholder 12">
              <a:extLst>
                <a:ext uri="{FF2B5EF4-FFF2-40B4-BE49-F238E27FC236}">
                  <a16:creationId xmlns:a16="http://schemas.microsoft.com/office/drawing/2014/main" id="{7CB73AC9-ECC9-DC4B-BDD1-E6AC508907FC}"/>
                </a:ext>
              </a:extLst>
            </p:cNvPr>
            <p:cNvSpPr txBox="1">
              <a:spLocks/>
            </p:cNvSpPr>
            <p:nvPr/>
          </p:nvSpPr>
          <p:spPr>
            <a:xfrm>
              <a:off x="3083512" y="4423641"/>
              <a:ext cx="10068768" cy="9581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Can you think of any personal information that apps and website might collect? </a:t>
              </a:r>
            </a:p>
          </p:txBody>
        </p:sp>
      </p:grpSp>
    </p:spTree>
    <p:extLst>
      <p:ext uri="{BB962C8B-B14F-4D97-AF65-F5344CB8AC3E}">
        <p14:creationId xmlns:p14="http://schemas.microsoft.com/office/powerpoint/2010/main" val="811194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53" presetClass="entr" presetSubtype="1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500" fill="hold"/>
                                        <p:tgtEl>
                                          <p:spTgt spid="14"/>
                                        </p:tgtEl>
                                        <p:attrNameLst>
                                          <p:attrName>ppt_w</p:attrName>
                                        </p:attrNameLst>
                                      </p:cBhvr>
                                      <p:tavLst>
                                        <p:tav tm="0">
                                          <p:val>
                                            <p:fltVal val="0"/>
                                          </p:val>
                                        </p:tav>
                                        <p:tav tm="100000">
                                          <p:val>
                                            <p:strVal val="#ppt_w"/>
                                          </p:val>
                                        </p:tav>
                                      </p:tavLst>
                                    </p:anim>
                                    <p:anim calcmode="lin" valueType="num">
                                      <p:cBhvr>
                                        <p:cTn id="11" dur="500" fill="hold"/>
                                        <p:tgtEl>
                                          <p:spTgt spid="14"/>
                                        </p:tgtEl>
                                        <p:attrNameLst>
                                          <p:attrName>ppt_h</p:attrName>
                                        </p:attrNameLst>
                                      </p:cBhvr>
                                      <p:tavLst>
                                        <p:tav tm="0">
                                          <p:val>
                                            <p:fltVal val="0"/>
                                          </p:val>
                                        </p:tav>
                                        <p:tav tm="100000">
                                          <p:val>
                                            <p:strVal val="#ppt_h"/>
                                          </p:val>
                                        </p:tav>
                                      </p:tavLst>
                                    </p:anim>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D03C319-9E09-5E49-9874-8DC6CEE93639}"/>
              </a:ext>
            </a:extLst>
          </p:cNvPr>
          <p:cNvGrpSpPr/>
          <p:nvPr/>
        </p:nvGrpSpPr>
        <p:grpSpPr>
          <a:xfrm>
            <a:off x="1263049" y="254123"/>
            <a:ext cx="5553376" cy="10604928"/>
            <a:chOff x="1263049" y="254123"/>
            <a:chExt cx="5553376" cy="10604928"/>
          </a:xfrm>
        </p:grpSpPr>
        <p:sp>
          <p:nvSpPr>
            <p:cNvPr id="3" name="Rounded Rectangle 2">
              <a:extLst>
                <a:ext uri="{FF2B5EF4-FFF2-40B4-BE49-F238E27FC236}">
                  <a16:creationId xmlns:a16="http://schemas.microsoft.com/office/drawing/2014/main" id="{454E5492-5AB1-E841-BDA4-0A3526B80124}"/>
                </a:ext>
              </a:extLst>
            </p:cNvPr>
            <p:cNvSpPr/>
            <p:nvPr/>
          </p:nvSpPr>
          <p:spPr>
            <a:xfrm>
              <a:off x="1263049" y="254123"/>
              <a:ext cx="5553376" cy="10604928"/>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7" name="Rounded Rectangle 36">
              <a:extLst>
                <a:ext uri="{FF2B5EF4-FFF2-40B4-BE49-F238E27FC236}">
                  <a16:creationId xmlns:a16="http://schemas.microsoft.com/office/drawing/2014/main" id="{6674C22C-1DE9-B842-9854-7067C1AE3FFC}"/>
                </a:ext>
              </a:extLst>
            </p:cNvPr>
            <p:cNvSpPr/>
            <p:nvPr/>
          </p:nvSpPr>
          <p:spPr>
            <a:xfrm>
              <a:off x="1620000" y="1094400"/>
              <a:ext cx="4838573" cy="8790750"/>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3788478" y="10110183"/>
              <a:ext cx="502517" cy="502209"/>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503968" y="676831"/>
              <a:ext cx="663570" cy="6459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4349939" y="620759"/>
              <a:ext cx="173782" cy="171940"/>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132CB662-D7AD-1744-95F7-D5BE7E19CBB4}"/>
              </a:ext>
            </a:extLst>
          </p:cNvPr>
          <p:cNvGrpSpPr/>
          <p:nvPr/>
        </p:nvGrpSpPr>
        <p:grpSpPr>
          <a:xfrm>
            <a:off x="9239938" y="4859097"/>
            <a:ext cx="5608300" cy="2707258"/>
            <a:chOff x="9932427" y="350988"/>
            <a:chExt cx="5608300" cy="2707258"/>
          </a:xfrm>
        </p:grpSpPr>
        <p:sp>
          <p:nvSpPr>
            <p:cNvPr id="48" name="Rectangle 47">
              <a:extLst>
                <a:ext uri="{FF2B5EF4-FFF2-40B4-BE49-F238E27FC236}">
                  <a16:creationId xmlns:a16="http://schemas.microsoft.com/office/drawing/2014/main" id="{E3B95AB0-FE19-C64A-BF14-F8CAE50C126A}"/>
                </a:ext>
              </a:extLst>
            </p:cNvPr>
            <p:cNvSpPr/>
            <p:nvPr/>
          </p:nvSpPr>
          <p:spPr>
            <a:xfrm>
              <a:off x="9932427" y="599833"/>
              <a:ext cx="5359456" cy="245841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9" name="Group 48">
              <a:extLst>
                <a:ext uri="{FF2B5EF4-FFF2-40B4-BE49-F238E27FC236}">
                  <a16:creationId xmlns:a16="http://schemas.microsoft.com/office/drawing/2014/main" id="{BBEEF370-0F50-6C45-8C15-A242058E7BEA}"/>
                </a:ext>
              </a:extLst>
            </p:cNvPr>
            <p:cNvGrpSpPr/>
            <p:nvPr/>
          </p:nvGrpSpPr>
          <p:grpSpPr>
            <a:xfrm>
              <a:off x="15043039" y="350988"/>
              <a:ext cx="497688" cy="497689"/>
              <a:chOff x="15025689" y="1401052"/>
              <a:chExt cx="497688" cy="497689"/>
            </a:xfrm>
          </p:grpSpPr>
          <p:sp>
            <p:nvSpPr>
              <p:cNvPr id="51" name="Oval 50">
                <a:extLst>
                  <a:ext uri="{FF2B5EF4-FFF2-40B4-BE49-F238E27FC236}">
                    <a16:creationId xmlns:a16="http://schemas.microsoft.com/office/drawing/2014/main" id="{D9A14B2A-3B0C-FB44-8D96-C622D76E1C66}"/>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ontent Placeholder 3">
                <a:extLst>
                  <a:ext uri="{FF2B5EF4-FFF2-40B4-BE49-F238E27FC236}">
                    <a16:creationId xmlns:a16="http://schemas.microsoft.com/office/drawing/2014/main" id="{0B51236E-7D9E-3D42-9F4A-4EAE6E399015}"/>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50" name="Title 1">
              <a:extLst>
                <a:ext uri="{FF2B5EF4-FFF2-40B4-BE49-F238E27FC236}">
                  <a16:creationId xmlns:a16="http://schemas.microsoft.com/office/drawing/2014/main" id="{AA9D32F8-2D4D-9E4D-B5B7-A226391F1715}"/>
                </a:ext>
              </a:extLst>
            </p:cNvPr>
            <p:cNvSpPr txBox="1">
              <a:spLocks/>
            </p:cNvSpPr>
            <p:nvPr/>
          </p:nvSpPr>
          <p:spPr>
            <a:xfrm>
              <a:off x="10473212" y="1327330"/>
              <a:ext cx="4872054" cy="134558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How does the app use</a:t>
              </a:r>
              <a:br>
                <a:rPr lang="en-GB" sz="2400" dirty="0">
                  <a:solidFill>
                    <a:schemeClr val="dk1"/>
                  </a:solidFill>
                  <a:latin typeface="Overpass Mono" pitchFamily="49" charset="77"/>
                  <a:ea typeface="Calibri"/>
                  <a:cs typeface="Calibri"/>
                  <a:sym typeface="Calibri"/>
                </a:rPr>
              </a:br>
              <a:r>
                <a:rPr lang="en-GB" sz="2400" dirty="0">
                  <a:solidFill>
                    <a:schemeClr val="dk1"/>
                  </a:solidFill>
                  <a:latin typeface="Overpass Mono" pitchFamily="49" charset="77"/>
                  <a:ea typeface="Calibri"/>
                  <a:cs typeface="Calibri"/>
                  <a:sym typeface="Calibri"/>
                </a:rPr>
                <a:t>this personal data?</a:t>
              </a:r>
            </a:p>
          </p:txBody>
        </p:sp>
      </p:grpSp>
      <p:grpSp>
        <p:nvGrpSpPr>
          <p:cNvPr id="53" name="Group 52">
            <a:extLst>
              <a:ext uri="{FF2B5EF4-FFF2-40B4-BE49-F238E27FC236}">
                <a16:creationId xmlns:a16="http://schemas.microsoft.com/office/drawing/2014/main" id="{7BDCD71C-63E7-0245-AD93-BB43C1517C96}"/>
              </a:ext>
            </a:extLst>
          </p:cNvPr>
          <p:cNvGrpSpPr/>
          <p:nvPr/>
        </p:nvGrpSpPr>
        <p:grpSpPr>
          <a:xfrm>
            <a:off x="8117392" y="1527309"/>
            <a:ext cx="5802222" cy="2945584"/>
            <a:chOff x="1863954" y="5006258"/>
            <a:chExt cx="5802222" cy="2945584"/>
          </a:xfrm>
        </p:grpSpPr>
        <p:sp>
          <p:nvSpPr>
            <p:cNvPr id="54" name="Rectangle 53">
              <a:extLst>
                <a:ext uri="{FF2B5EF4-FFF2-40B4-BE49-F238E27FC236}">
                  <a16:creationId xmlns:a16="http://schemas.microsoft.com/office/drawing/2014/main" id="{8C6151E3-3664-2743-A41D-40E7303A1446}"/>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7" name="Title 1">
              <a:extLst>
                <a:ext uri="{FF2B5EF4-FFF2-40B4-BE49-F238E27FC236}">
                  <a16:creationId xmlns:a16="http://schemas.microsoft.com/office/drawing/2014/main" id="{4D13F67B-BB62-874D-8C9C-EEAB3BABED8F}"/>
                </a:ext>
              </a:extLst>
            </p:cNvPr>
            <p:cNvSpPr txBox="1">
              <a:spLocks/>
            </p:cNvSpPr>
            <p:nvPr/>
          </p:nvSpPr>
          <p:spPr>
            <a:xfrm>
              <a:off x="2555564" y="5933845"/>
              <a:ext cx="4612924" cy="135190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What type of personal data can an </a:t>
              </a:r>
              <a:r>
                <a:rPr lang="en-GB" sz="2400" b="1" dirty="0">
                  <a:solidFill>
                    <a:schemeClr val="dk1"/>
                  </a:solidFill>
                  <a:latin typeface="Overpass Mono" pitchFamily="49" charset="77"/>
                  <a:ea typeface="Calibri"/>
                  <a:cs typeface="Calibri"/>
                  <a:sym typeface="Calibri"/>
                </a:rPr>
                <a:t>online maps </a:t>
              </a:r>
              <a:r>
                <a:rPr lang="en-GB" sz="2400" dirty="0">
                  <a:solidFill>
                    <a:schemeClr val="dk1"/>
                  </a:solidFill>
                  <a:latin typeface="Overpass Mono" pitchFamily="49" charset="77"/>
                  <a:ea typeface="Calibri"/>
                  <a:cs typeface="Calibri"/>
                  <a:sym typeface="Calibri"/>
                </a:rPr>
                <a:t>app collect? </a:t>
              </a:r>
            </a:p>
          </p:txBody>
        </p:sp>
        <p:grpSp>
          <p:nvGrpSpPr>
            <p:cNvPr id="59" name="Group 58">
              <a:extLst>
                <a:ext uri="{FF2B5EF4-FFF2-40B4-BE49-F238E27FC236}">
                  <a16:creationId xmlns:a16="http://schemas.microsoft.com/office/drawing/2014/main" id="{DB530FAA-6DC1-BD4A-8B57-0FC4F05F357F}"/>
                </a:ext>
              </a:extLst>
            </p:cNvPr>
            <p:cNvGrpSpPr/>
            <p:nvPr/>
          </p:nvGrpSpPr>
          <p:grpSpPr>
            <a:xfrm>
              <a:off x="7168488" y="5006258"/>
              <a:ext cx="497688" cy="497689"/>
              <a:chOff x="15025689" y="1401052"/>
              <a:chExt cx="497688" cy="497689"/>
            </a:xfrm>
          </p:grpSpPr>
          <p:sp>
            <p:nvSpPr>
              <p:cNvPr id="60" name="Oval 59">
                <a:extLst>
                  <a:ext uri="{FF2B5EF4-FFF2-40B4-BE49-F238E27FC236}">
                    <a16:creationId xmlns:a16="http://schemas.microsoft.com/office/drawing/2014/main" id="{135DE0D8-BAB5-ED4D-B42D-C5A5DF081E4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Content Placeholder 3">
                <a:extLst>
                  <a:ext uri="{FF2B5EF4-FFF2-40B4-BE49-F238E27FC236}">
                    <a16:creationId xmlns:a16="http://schemas.microsoft.com/office/drawing/2014/main" id="{B2E4F3B5-7BC1-F94B-BA3D-1708200A53D7}"/>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0" name="Group 19">
            <a:extLst>
              <a:ext uri="{FF2B5EF4-FFF2-40B4-BE49-F238E27FC236}">
                <a16:creationId xmlns:a16="http://schemas.microsoft.com/office/drawing/2014/main" id="{05D1F25C-F4DF-5547-BC37-82618F5493FC}"/>
              </a:ext>
            </a:extLst>
          </p:cNvPr>
          <p:cNvGrpSpPr/>
          <p:nvPr/>
        </p:nvGrpSpPr>
        <p:grpSpPr>
          <a:xfrm>
            <a:off x="1620451" y="2511660"/>
            <a:ext cx="4838572" cy="5203012"/>
            <a:chOff x="1620451" y="2511660"/>
            <a:chExt cx="4838572" cy="5203012"/>
          </a:xfrm>
        </p:grpSpPr>
        <p:grpSp>
          <p:nvGrpSpPr>
            <p:cNvPr id="18" name="Group 17">
              <a:extLst>
                <a:ext uri="{FF2B5EF4-FFF2-40B4-BE49-F238E27FC236}">
                  <a16:creationId xmlns:a16="http://schemas.microsoft.com/office/drawing/2014/main" id="{F3214949-C578-5C4D-A299-7D0BEC3ADAB1}"/>
                </a:ext>
              </a:extLst>
            </p:cNvPr>
            <p:cNvGrpSpPr/>
            <p:nvPr/>
          </p:nvGrpSpPr>
          <p:grpSpPr>
            <a:xfrm>
              <a:off x="1620451" y="6798631"/>
              <a:ext cx="4838572" cy="916041"/>
              <a:chOff x="1620451" y="7515311"/>
              <a:chExt cx="4838572" cy="916041"/>
            </a:xfrm>
          </p:grpSpPr>
          <p:sp>
            <p:nvSpPr>
              <p:cNvPr id="17" name="Rounded Rectangle 16">
                <a:extLst>
                  <a:ext uri="{FF2B5EF4-FFF2-40B4-BE49-F238E27FC236}">
                    <a16:creationId xmlns:a16="http://schemas.microsoft.com/office/drawing/2014/main" id="{48D39385-FB57-0D40-908A-AFC0ADBA207D}"/>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7A0A8628-8147-E841-90CA-5BB48B3F7A4E}"/>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ONLINE MAPS</a:t>
                </a:r>
              </a:p>
            </p:txBody>
          </p:sp>
        </p:grpSp>
        <p:pic>
          <p:nvPicPr>
            <p:cNvPr id="63" name="Graphic 62">
              <a:extLst>
                <a:ext uri="{FF2B5EF4-FFF2-40B4-BE49-F238E27FC236}">
                  <a16:creationId xmlns:a16="http://schemas.microsoft.com/office/drawing/2014/main" id="{17BA37F6-30D1-2A41-BD48-800117F640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46119" y="2511660"/>
              <a:ext cx="3168618" cy="3296214"/>
            </a:xfrm>
            <a:prstGeom prst="rect">
              <a:avLst/>
            </a:prstGeom>
          </p:spPr>
        </p:pic>
      </p:grpSp>
    </p:spTree>
    <p:extLst>
      <p:ext uri="{BB962C8B-B14F-4D97-AF65-F5344CB8AC3E}">
        <p14:creationId xmlns:p14="http://schemas.microsoft.com/office/powerpoint/2010/main" val="63698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4F54487-7989-5447-B8F9-E27CB02F8EDD}"/>
              </a:ext>
            </a:extLst>
          </p:cNvPr>
          <p:cNvGrpSpPr/>
          <p:nvPr/>
        </p:nvGrpSpPr>
        <p:grpSpPr>
          <a:xfrm>
            <a:off x="9091596" y="254123"/>
            <a:ext cx="5553376" cy="10604928"/>
            <a:chOff x="1263049" y="254123"/>
            <a:chExt cx="5553376" cy="10604928"/>
          </a:xfrm>
        </p:grpSpPr>
        <p:sp>
          <p:nvSpPr>
            <p:cNvPr id="3" name="Rounded Rectangle 2">
              <a:extLst>
                <a:ext uri="{FF2B5EF4-FFF2-40B4-BE49-F238E27FC236}">
                  <a16:creationId xmlns:a16="http://schemas.microsoft.com/office/drawing/2014/main" id="{8F1E2AA1-7CDC-8740-8180-916292704782}"/>
                </a:ext>
              </a:extLst>
            </p:cNvPr>
            <p:cNvSpPr/>
            <p:nvPr/>
          </p:nvSpPr>
          <p:spPr>
            <a:xfrm>
              <a:off x="1263049" y="254123"/>
              <a:ext cx="5553376" cy="10604928"/>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617E9C83-D9FB-C048-9B63-DF9DFC52C537}"/>
                </a:ext>
              </a:extLst>
            </p:cNvPr>
            <p:cNvSpPr/>
            <p:nvPr/>
          </p:nvSpPr>
          <p:spPr>
            <a:xfrm>
              <a:off x="1620000" y="1094400"/>
              <a:ext cx="4838573" cy="8790750"/>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a:extLst>
                <a:ext uri="{FF2B5EF4-FFF2-40B4-BE49-F238E27FC236}">
                  <a16:creationId xmlns:a16="http://schemas.microsoft.com/office/drawing/2014/main" id="{424E2FBB-3C07-FC4D-B7D6-C46C8A80BE25}"/>
                </a:ext>
              </a:extLst>
            </p:cNvPr>
            <p:cNvSpPr/>
            <p:nvPr/>
          </p:nvSpPr>
          <p:spPr>
            <a:xfrm>
              <a:off x="3788478" y="10110183"/>
              <a:ext cx="502517" cy="502209"/>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6" name="Rounded Rectangle 5">
              <a:extLst>
                <a:ext uri="{FF2B5EF4-FFF2-40B4-BE49-F238E27FC236}">
                  <a16:creationId xmlns:a16="http://schemas.microsoft.com/office/drawing/2014/main" id="{2295BFC2-80AB-3348-AD6C-E93AD41F65EF}"/>
                </a:ext>
              </a:extLst>
            </p:cNvPr>
            <p:cNvSpPr/>
            <p:nvPr/>
          </p:nvSpPr>
          <p:spPr>
            <a:xfrm>
              <a:off x="3503968" y="676831"/>
              <a:ext cx="663570" cy="6459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C70A27F-7299-484F-994C-126D777C0AB9}"/>
                </a:ext>
              </a:extLst>
            </p:cNvPr>
            <p:cNvSpPr/>
            <p:nvPr/>
          </p:nvSpPr>
          <p:spPr>
            <a:xfrm>
              <a:off x="4349939" y="620759"/>
              <a:ext cx="173782" cy="171940"/>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588D4766-943D-D14E-9733-A152DDA81B99}"/>
              </a:ext>
            </a:extLst>
          </p:cNvPr>
          <p:cNvGrpSpPr/>
          <p:nvPr/>
        </p:nvGrpSpPr>
        <p:grpSpPr>
          <a:xfrm>
            <a:off x="9448998" y="3132100"/>
            <a:ext cx="4838572" cy="4582572"/>
            <a:chOff x="9448998" y="3132100"/>
            <a:chExt cx="4838572" cy="4582572"/>
          </a:xfrm>
        </p:grpSpPr>
        <p:sp>
          <p:nvSpPr>
            <p:cNvPr id="15" name="Rounded Rectangle 14">
              <a:extLst>
                <a:ext uri="{FF2B5EF4-FFF2-40B4-BE49-F238E27FC236}">
                  <a16:creationId xmlns:a16="http://schemas.microsoft.com/office/drawing/2014/main" id="{E5A0AA47-ACCD-F941-B984-9775DED1F26B}"/>
                </a:ext>
              </a:extLst>
            </p:cNvPr>
            <p:cNvSpPr/>
            <p:nvPr/>
          </p:nvSpPr>
          <p:spPr>
            <a:xfrm>
              <a:off x="9868875" y="3132100"/>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CA647079-A829-AE41-B321-1AAC9C7A2A50}"/>
                </a:ext>
              </a:extLst>
            </p:cNvPr>
            <p:cNvSpPr/>
            <p:nvPr/>
          </p:nvSpPr>
          <p:spPr>
            <a:xfrm>
              <a:off x="9868875" y="3809948"/>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EAD5CC28-CB43-6A45-B257-6928ED1404FE}"/>
                </a:ext>
              </a:extLst>
            </p:cNvPr>
            <p:cNvSpPr/>
            <p:nvPr/>
          </p:nvSpPr>
          <p:spPr>
            <a:xfrm>
              <a:off x="9868875" y="4489654"/>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a:extLst>
                <a:ext uri="{FF2B5EF4-FFF2-40B4-BE49-F238E27FC236}">
                  <a16:creationId xmlns:a16="http://schemas.microsoft.com/office/drawing/2014/main" id="{92E14500-05F3-3642-BE5F-C5231886F727}"/>
                </a:ext>
              </a:extLst>
            </p:cNvPr>
            <p:cNvSpPr/>
            <p:nvPr/>
          </p:nvSpPr>
          <p:spPr>
            <a:xfrm>
              <a:off x="9868875" y="5167502"/>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DB55BED1-0C1F-FD4E-B704-7BE6FDE68846}"/>
                </a:ext>
              </a:extLst>
            </p:cNvPr>
            <p:cNvGrpSpPr/>
            <p:nvPr/>
          </p:nvGrpSpPr>
          <p:grpSpPr>
            <a:xfrm>
              <a:off x="9448998" y="6798631"/>
              <a:ext cx="4838572" cy="916041"/>
              <a:chOff x="1620451" y="7515311"/>
              <a:chExt cx="4838572" cy="916041"/>
            </a:xfrm>
          </p:grpSpPr>
          <p:sp>
            <p:nvSpPr>
              <p:cNvPr id="31" name="Rounded Rectangle 30">
                <a:extLst>
                  <a:ext uri="{FF2B5EF4-FFF2-40B4-BE49-F238E27FC236}">
                    <a16:creationId xmlns:a16="http://schemas.microsoft.com/office/drawing/2014/main" id="{4B2B1D3F-66AE-3449-BC85-B652A52927FC}"/>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1">
                <a:extLst>
                  <a:ext uri="{FF2B5EF4-FFF2-40B4-BE49-F238E27FC236}">
                    <a16:creationId xmlns:a16="http://schemas.microsoft.com/office/drawing/2014/main" id="{6E23C768-CCAF-0E47-A245-6A250B995BC7}"/>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SIGN UP</a:t>
                </a:r>
              </a:p>
            </p:txBody>
          </p:sp>
        </p:grpSp>
      </p:grpSp>
      <p:grpSp>
        <p:nvGrpSpPr>
          <p:cNvPr id="33" name="Group 32">
            <a:extLst>
              <a:ext uri="{FF2B5EF4-FFF2-40B4-BE49-F238E27FC236}">
                <a16:creationId xmlns:a16="http://schemas.microsoft.com/office/drawing/2014/main" id="{C0C5F290-8BCF-8B40-816A-5A2196DDF05C}"/>
              </a:ext>
            </a:extLst>
          </p:cNvPr>
          <p:cNvGrpSpPr/>
          <p:nvPr/>
        </p:nvGrpSpPr>
        <p:grpSpPr>
          <a:xfrm>
            <a:off x="1264164" y="4859097"/>
            <a:ext cx="5608300" cy="2945583"/>
            <a:chOff x="9932427" y="350988"/>
            <a:chExt cx="5608300" cy="2945583"/>
          </a:xfrm>
        </p:grpSpPr>
        <p:sp>
          <p:nvSpPr>
            <p:cNvPr id="34" name="Rectangle 33">
              <a:extLst>
                <a:ext uri="{FF2B5EF4-FFF2-40B4-BE49-F238E27FC236}">
                  <a16:creationId xmlns:a16="http://schemas.microsoft.com/office/drawing/2014/main" id="{04CB35F4-2263-F042-9C9E-178E847985E1}"/>
                </a:ext>
              </a:extLst>
            </p:cNvPr>
            <p:cNvSpPr/>
            <p:nvPr/>
          </p:nvSpPr>
          <p:spPr>
            <a:xfrm>
              <a:off x="9932427" y="599833"/>
              <a:ext cx="5359456"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5" name="Group 34">
              <a:extLst>
                <a:ext uri="{FF2B5EF4-FFF2-40B4-BE49-F238E27FC236}">
                  <a16:creationId xmlns:a16="http://schemas.microsoft.com/office/drawing/2014/main" id="{A45099DB-AC7A-BC46-973E-542ABDE9A8D6}"/>
                </a:ext>
              </a:extLst>
            </p:cNvPr>
            <p:cNvGrpSpPr/>
            <p:nvPr/>
          </p:nvGrpSpPr>
          <p:grpSpPr>
            <a:xfrm>
              <a:off x="15043039" y="350988"/>
              <a:ext cx="497688" cy="497689"/>
              <a:chOff x="15025689" y="1401052"/>
              <a:chExt cx="497688" cy="497689"/>
            </a:xfrm>
          </p:grpSpPr>
          <p:sp>
            <p:nvSpPr>
              <p:cNvPr id="37" name="Oval 36">
                <a:extLst>
                  <a:ext uri="{FF2B5EF4-FFF2-40B4-BE49-F238E27FC236}">
                    <a16:creationId xmlns:a16="http://schemas.microsoft.com/office/drawing/2014/main" id="{F295E2E9-2933-0C49-9546-29F29FD7A510}"/>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ontent Placeholder 3">
                <a:extLst>
                  <a:ext uri="{FF2B5EF4-FFF2-40B4-BE49-F238E27FC236}">
                    <a16:creationId xmlns:a16="http://schemas.microsoft.com/office/drawing/2014/main" id="{6FBF6004-467F-CB4C-9EC5-AF716E1CEA4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6" name="Title 1">
              <a:extLst>
                <a:ext uri="{FF2B5EF4-FFF2-40B4-BE49-F238E27FC236}">
                  <a16:creationId xmlns:a16="http://schemas.microsoft.com/office/drawing/2014/main" id="{2563FC56-2FC2-4642-8074-304AE8D208DC}"/>
                </a:ext>
              </a:extLst>
            </p:cNvPr>
            <p:cNvSpPr txBox="1">
              <a:spLocks/>
            </p:cNvSpPr>
            <p:nvPr/>
          </p:nvSpPr>
          <p:spPr>
            <a:xfrm>
              <a:off x="10473212" y="1327330"/>
              <a:ext cx="4569827" cy="134558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What type of personal data is collected by the forms?</a:t>
              </a:r>
            </a:p>
          </p:txBody>
        </p:sp>
      </p:grpSp>
      <p:grpSp>
        <p:nvGrpSpPr>
          <p:cNvPr id="39" name="Group 38">
            <a:extLst>
              <a:ext uri="{FF2B5EF4-FFF2-40B4-BE49-F238E27FC236}">
                <a16:creationId xmlns:a16="http://schemas.microsoft.com/office/drawing/2014/main" id="{E0D4E2A3-A234-C04D-83C3-F922C13DC09F}"/>
              </a:ext>
            </a:extLst>
          </p:cNvPr>
          <p:cNvGrpSpPr/>
          <p:nvPr/>
        </p:nvGrpSpPr>
        <p:grpSpPr>
          <a:xfrm>
            <a:off x="2375308" y="1527309"/>
            <a:ext cx="5802222" cy="2945584"/>
            <a:chOff x="1863954" y="5006258"/>
            <a:chExt cx="5802222" cy="2945584"/>
          </a:xfrm>
        </p:grpSpPr>
        <p:sp>
          <p:nvSpPr>
            <p:cNvPr id="40" name="Rectangle 39">
              <a:extLst>
                <a:ext uri="{FF2B5EF4-FFF2-40B4-BE49-F238E27FC236}">
                  <a16:creationId xmlns:a16="http://schemas.microsoft.com/office/drawing/2014/main" id="{1750ED4C-1A4F-C14F-A19C-CD4C86C709CC}"/>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Title 1">
              <a:extLst>
                <a:ext uri="{FF2B5EF4-FFF2-40B4-BE49-F238E27FC236}">
                  <a16:creationId xmlns:a16="http://schemas.microsoft.com/office/drawing/2014/main" id="{316EB7F8-7657-894A-8E1D-CA7762001133}"/>
                </a:ext>
              </a:extLst>
            </p:cNvPr>
            <p:cNvSpPr txBox="1">
              <a:spLocks/>
            </p:cNvSpPr>
            <p:nvPr/>
          </p:nvSpPr>
          <p:spPr>
            <a:xfrm>
              <a:off x="2555564" y="5933845"/>
              <a:ext cx="4249272" cy="135190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What type of forms might people fill out online?</a:t>
              </a:r>
            </a:p>
          </p:txBody>
        </p:sp>
        <p:grpSp>
          <p:nvGrpSpPr>
            <p:cNvPr id="42" name="Group 41">
              <a:extLst>
                <a:ext uri="{FF2B5EF4-FFF2-40B4-BE49-F238E27FC236}">
                  <a16:creationId xmlns:a16="http://schemas.microsoft.com/office/drawing/2014/main" id="{61D260C6-C7E1-2941-9D47-4F43E586487F}"/>
                </a:ext>
              </a:extLst>
            </p:cNvPr>
            <p:cNvGrpSpPr/>
            <p:nvPr/>
          </p:nvGrpSpPr>
          <p:grpSpPr>
            <a:xfrm>
              <a:off x="7168488" y="5006258"/>
              <a:ext cx="497688" cy="497689"/>
              <a:chOff x="15025689" y="1401052"/>
              <a:chExt cx="497688" cy="497689"/>
            </a:xfrm>
          </p:grpSpPr>
          <p:sp>
            <p:nvSpPr>
              <p:cNvPr id="43" name="Oval 42">
                <a:extLst>
                  <a:ext uri="{FF2B5EF4-FFF2-40B4-BE49-F238E27FC236}">
                    <a16:creationId xmlns:a16="http://schemas.microsoft.com/office/drawing/2014/main" id="{29C8D368-AA3C-9D4B-86CD-C9B2DD161871}"/>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1E9C3D77-5121-CC4D-BB09-E0DF39C4499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Tree>
    <p:extLst>
      <p:ext uri="{BB962C8B-B14F-4D97-AF65-F5344CB8AC3E}">
        <p14:creationId xmlns:p14="http://schemas.microsoft.com/office/powerpoint/2010/main" val="149896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90F6924C-DE8F-0045-8FBC-93359EBB7B1C}"/>
              </a:ext>
            </a:extLst>
          </p:cNvPr>
          <p:cNvGrpSpPr/>
          <p:nvPr/>
        </p:nvGrpSpPr>
        <p:grpSpPr>
          <a:xfrm>
            <a:off x="9981129" y="1920102"/>
            <a:ext cx="5802222" cy="2945584"/>
            <a:chOff x="1863954" y="5006258"/>
            <a:chExt cx="5802222" cy="2945584"/>
          </a:xfrm>
        </p:grpSpPr>
        <p:sp>
          <p:nvSpPr>
            <p:cNvPr id="20" name="Rectangle 19">
              <a:extLst>
                <a:ext uri="{FF2B5EF4-FFF2-40B4-BE49-F238E27FC236}">
                  <a16:creationId xmlns:a16="http://schemas.microsoft.com/office/drawing/2014/main" id="{BEF69AC6-640D-0E42-827A-CF841ABC6BBB}"/>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1" name="Title 1">
              <a:extLst>
                <a:ext uri="{FF2B5EF4-FFF2-40B4-BE49-F238E27FC236}">
                  <a16:creationId xmlns:a16="http://schemas.microsoft.com/office/drawing/2014/main" id="{1F29BCD3-DC80-0C43-BCE2-B76A411ADAE2}"/>
                </a:ext>
              </a:extLst>
            </p:cNvPr>
            <p:cNvSpPr txBox="1">
              <a:spLocks/>
            </p:cNvSpPr>
            <p:nvPr/>
          </p:nvSpPr>
          <p:spPr>
            <a:xfrm>
              <a:off x="2555564" y="5933845"/>
              <a:ext cx="4612924" cy="135190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What type of personal data can be collected by search engines?</a:t>
              </a:r>
            </a:p>
          </p:txBody>
        </p:sp>
        <p:grpSp>
          <p:nvGrpSpPr>
            <p:cNvPr id="22" name="Group 21">
              <a:extLst>
                <a:ext uri="{FF2B5EF4-FFF2-40B4-BE49-F238E27FC236}">
                  <a16:creationId xmlns:a16="http://schemas.microsoft.com/office/drawing/2014/main" id="{A87ACABE-EB33-0844-828A-C0AE87D57E60}"/>
                </a:ext>
              </a:extLst>
            </p:cNvPr>
            <p:cNvGrpSpPr/>
            <p:nvPr/>
          </p:nvGrpSpPr>
          <p:grpSpPr>
            <a:xfrm>
              <a:off x="7168488" y="5006258"/>
              <a:ext cx="497688" cy="497689"/>
              <a:chOff x="15025689" y="1401052"/>
              <a:chExt cx="497688" cy="497689"/>
            </a:xfrm>
          </p:grpSpPr>
          <p:sp>
            <p:nvSpPr>
              <p:cNvPr id="23" name="Oval 22">
                <a:extLst>
                  <a:ext uri="{FF2B5EF4-FFF2-40B4-BE49-F238E27FC236}">
                    <a16:creationId xmlns:a16="http://schemas.microsoft.com/office/drawing/2014/main" id="{6BA56365-8BA8-0048-85D1-A6F8C77E6E0D}"/>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5D334C8-D0BD-7F4F-912C-E1A67A91297E}"/>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8" name="Group 7">
            <a:extLst>
              <a:ext uri="{FF2B5EF4-FFF2-40B4-BE49-F238E27FC236}">
                <a16:creationId xmlns:a16="http://schemas.microsoft.com/office/drawing/2014/main" id="{703415B7-3208-F045-AA58-5584ED265665}"/>
              </a:ext>
            </a:extLst>
          </p:cNvPr>
          <p:cNvGrpSpPr/>
          <p:nvPr/>
        </p:nvGrpSpPr>
        <p:grpSpPr>
          <a:xfrm>
            <a:off x="619448" y="1128654"/>
            <a:ext cx="8961555" cy="6048925"/>
            <a:chOff x="477369" y="833138"/>
            <a:chExt cx="8961555" cy="6048925"/>
          </a:xfrm>
        </p:grpSpPr>
        <p:sp>
          <p:nvSpPr>
            <p:cNvPr id="35" name="Rectangle 34">
              <a:extLst>
                <a:ext uri="{FF2B5EF4-FFF2-40B4-BE49-F238E27FC236}">
                  <a16:creationId xmlns:a16="http://schemas.microsoft.com/office/drawing/2014/main" id="{B92310E7-3848-B743-9D00-4F8697D9A24D}"/>
                </a:ext>
              </a:extLst>
            </p:cNvPr>
            <p:cNvSpPr/>
            <p:nvPr/>
          </p:nvSpPr>
          <p:spPr>
            <a:xfrm>
              <a:off x="477369" y="833139"/>
              <a:ext cx="8961555" cy="604892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2393007-3A88-4045-8907-20B1A9A17A94}"/>
                </a:ext>
              </a:extLst>
            </p:cNvPr>
            <p:cNvSpPr/>
            <p:nvPr/>
          </p:nvSpPr>
          <p:spPr>
            <a:xfrm>
              <a:off x="477370" y="833138"/>
              <a:ext cx="896155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ounded Rectangle 36">
              <a:extLst>
                <a:ext uri="{FF2B5EF4-FFF2-40B4-BE49-F238E27FC236}">
                  <a16:creationId xmlns:a16="http://schemas.microsoft.com/office/drawing/2014/main" id="{CA5CA08D-23FC-5047-BC47-BF33CFA62AA7}"/>
                </a:ext>
              </a:extLst>
            </p:cNvPr>
            <p:cNvSpPr/>
            <p:nvPr/>
          </p:nvSpPr>
          <p:spPr>
            <a:xfrm>
              <a:off x="9090883" y="1581234"/>
              <a:ext cx="201578" cy="79222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B58F0597-E955-C943-9CC8-BC75455B2E1E}"/>
                </a:ext>
              </a:extLst>
            </p:cNvPr>
            <p:cNvGrpSpPr/>
            <p:nvPr/>
          </p:nvGrpSpPr>
          <p:grpSpPr>
            <a:xfrm>
              <a:off x="678185" y="1044692"/>
              <a:ext cx="624634" cy="177375"/>
              <a:chOff x="2886740" y="1651000"/>
              <a:chExt cx="651096" cy="175437"/>
            </a:xfrm>
          </p:grpSpPr>
          <p:sp>
            <p:nvSpPr>
              <p:cNvPr id="41" name="Oval 40">
                <a:extLst>
                  <a:ext uri="{FF2B5EF4-FFF2-40B4-BE49-F238E27FC236}">
                    <a16:creationId xmlns:a16="http://schemas.microsoft.com/office/drawing/2014/main" id="{1521CADF-B48C-BC47-9FF1-AFCD721E5AB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4AD68964-F44C-2F47-BC93-D834F8B66F73}"/>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83118672-437A-3A44-A3AD-A0BFD2D72EB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E3036DD4-E8FE-1D4A-9579-2B51EFEDCF50}"/>
                </a:ext>
              </a:extLst>
            </p:cNvPr>
            <p:cNvGrpSpPr/>
            <p:nvPr/>
          </p:nvGrpSpPr>
          <p:grpSpPr>
            <a:xfrm>
              <a:off x="3042983" y="3981343"/>
              <a:ext cx="3363582" cy="590656"/>
              <a:chOff x="1620451" y="7515311"/>
              <a:chExt cx="4838572" cy="916041"/>
            </a:xfrm>
          </p:grpSpPr>
          <p:sp>
            <p:nvSpPr>
              <p:cNvPr id="45" name="Rounded Rectangle 44">
                <a:extLst>
                  <a:ext uri="{FF2B5EF4-FFF2-40B4-BE49-F238E27FC236}">
                    <a16:creationId xmlns:a16="http://schemas.microsoft.com/office/drawing/2014/main" id="{D097856D-E437-0B4C-9E97-44D5B06D5A7A}"/>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itle 1">
                <a:extLst>
                  <a:ext uri="{FF2B5EF4-FFF2-40B4-BE49-F238E27FC236}">
                    <a16:creationId xmlns:a16="http://schemas.microsoft.com/office/drawing/2014/main" id="{C2324794-6E6E-DB4B-87F3-6493D45B4A92}"/>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SEARCH</a:t>
                </a:r>
              </a:p>
            </p:txBody>
          </p:sp>
        </p:grpSp>
        <p:sp>
          <p:nvSpPr>
            <p:cNvPr id="47" name="Rounded Rectangle 46">
              <a:extLst>
                <a:ext uri="{FF2B5EF4-FFF2-40B4-BE49-F238E27FC236}">
                  <a16:creationId xmlns:a16="http://schemas.microsoft.com/office/drawing/2014/main" id="{A5230130-04CC-8549-89EF-20F6F71E6185}"/>
                </a:ext>
              </a:extLst>
            </p:cNvPr>
            <p:cNvSpPr/>
            <p:nvPr/>
          </p:nvSpPr>
          <p:spPr>
            <a:xfrm>
              <a:off x="1361192" y="3159011"/>
              <a:ext cx="6727164" cy="590656"/>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55B58E5B-5A37-B948-9F65-60C7AF45C6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10473" y="3292901"/>
              <a:ext cx="341122" cy="343281"/>
            </a:xfrm>
            <a:prstGeom prst="rect">
              <a:avLst/>
            </a:prstGeom>
          </p:spPr>
        </p:pic>
      </p:grpSp>
      <p:grpSp>
        <p:nvGrpSpPr>
          <p:cNvPr id="13" name="Group 12">
            <a:extLst>
              <a:ext uri="{FF2B5EF4-FFF2-40B4-BE49-F238E27FC236}">
                <a16:creationId xmlns:a16="http://schemas.microsoft.com/office/drawing/2014/main" id="{D697C983-8CF6-2446-A4EE-180D59F652E1}"/>
              </a:ext>
            </a:extLst>
          </p:cNvPr>
          <p:cNvGrpSpPr/>
          <p:nvPr/>
        </p:nvGrpSpPr>
        <p:grpSpPr>
          <a:xfrm>
            <a:off x="8571351" y="5308087"/>
            <a:ext cx="5608300" cy="2707258"/>
            <a:chOff x="9932427" y="350988"/>
            <a:chExt cx="5608300" cy="2707258"/>
          </a:xfrm>
        </p:grpSpPr>
        <p:sp>
          <p:nvSpPr>
            <p:cNvPr id="14" name="Rectangle 13">
              <a:extLst>
                <a:ext uri="{FF2B5EF4-FFF2-40B4-BE49-F238E27FC236}">
                  <a16:creationId xmlns:a16="http://schemas.microsoft.com/office/drawing/2014/main" id="{24316E31-FA21-D740-9EA0-6CAF28CD16D3}"/>
                </a:ext>
              </a:extLst>
            </p:cNvPr>
            <p:cNvSpPr/>
            <p:nvPr/>
          </p:nvSpPr>
          <p:spPr>
            <a:xfrm>
              <a:off x="9932427" y="599833"/>
              <a:ext cx="5359456" cy="245841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5" name="Group 14">
              <a:extLst>
                <a:ext uri="{FF2B5EF4-FFF2-40B4-BE49-F238E27FC236}">
                  <a16:creationId xmlns:a16="http://schemas.microsoft.com/office/drawing/2014/main" id="{D172D1D7-8135-F842-B71A-A85C11021400}"/>
                </a:ext>
              </a:extLst>
            </p:cNvPr>
            <p:cNvGrpSpPr/>
            <p:nvPr/>
          </p:nvGrpSpPr>
          <p:grpSpPr>
            <a:xfrm>
              <a:off x="15043039" y="350988"/>
              <a:ext cx="497688" cy="497689"/>
              <a:chOff x="15025689" y="1401052"/>
              <a:chExt cx="497688" cy="497689"/>
            </a:xfrm>
          </p:grpSpPr>
          <p:sp>
            <p:nvSpPr>
              <p:cNvPr id="17" name="Oval 16">
                <a:extLst>
                  <a:ext uri="{FF2B5EF4-FFF2-40B4-BE49-F238E27FC236}">
                    <a16:creationId xmlns:a16="http://schemas.microsoft.com/office/drawing/2014/main" id="{258E4327-7573-4F44-AF92-3374C2F8DC08}"/>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3">
                <a:extLst>
                  <a:ext uri="{FF2B5EF4-FFF2-40B4-BE49-F238E27FC236}">
                    <a16:creationId xmlns:a16="http://schemas.microsoft.com/office/drawing/2014/main" id="{7E3EC654-A1EC-0846-849E-56E61688435B}"/>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16" name="Title 1">
              <a:extLst>
                <a:ext uri="{FF2B5EF4-FFF2-40B4-BE49-F238E27FC236}">
                  <a16:creationId xmlns:a16="http://schemas.microsoft.com/office/drawing/2014/main" id="{9E6F126E-2E50-8543-81F6-C4E645E9DA72}"/>
                </a:ext>
              </a:extLst>
            </p:cNvPr>
            <p:cNvSpPr txBox="1">
              <a:spLocks/>
            </p:cNvSpPr>
            <p:nvPr/>
          </p:nvSpPr>
          <p:spPr>
            <a:xfrm>
              <a:off x="10487500" y="1563788"/>
              <a:ext cx="4872054" cy="112340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How can it be used?</a:t>
              </a:r>
            </a:p>
          </p:txBody>
        </p:sp>
      </p:grpSp>
    </p:spTree>
    <p:extLst>
      <p:ext uri="{BB962C8B-B14F-4D97-AF65-F5344CB8AC3E}">
        <p14:creationId xmlns:p14="http://schemas.microsoft.com/office/powerpoint/2010/main" val="315562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c30102e63e33c1b04973477cfc3a2421">
  <xsd:schema xmlns:xsd="http://www.w3.org/2001/XMLSchema" xmlns:xs="http://www.w3.org/2001/XMLSchema" xmlns:p="http://schemas.microsoft.com/office/2006/metadata/properties" xmlns:ns2="6495cd43-30b7-45da-972d-05dc6321e6bd" targetNamespace="http://schemas.microsoft.com/office/2006/metadata/properties" ma:root="true" ma:fieldsID="ae396b8ef63e282304a25dad73cb4350"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0"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
    <Year xmlns="6495cd43-30b7-45da-972d-05dc6321e6bd" xsi:nil="true"/>
    <Email_x0020_Date xmlns="6495cd43-30b7-45da-972d-05dc6321e6bd" xsi:nil="true"/>
    <Campaign_x0020_Area xmlns="6495cd43-30b7-45da-972d-05dc6321e6bd" xsi:nil="true"/>
    <DLCPolicyLabelLock xmlns="6495cd43-30b7-45da-972d-05dc6321e6bd" xsi:nil="true"/>
    <Campaign_x0020_Name xmlns="6495cd43-30b7-45da-972d-05dc6321e6bd" xsi:nil="true"/>
    <Comms_x0020_Status xmlns="6495cd43-30b7-45da-972d-05dc6321e6bd" xsi:nil="true"/>
    <TaxCatchAll xmlns="6495cd43-30b7-45da-972d-05dc6321e6bd"/>
    <_dlc_DocId xmlns="6495cd43-30b7-45da-972d-05dc6321e6bd" xsi:nil="true"/>
    <_dlc_DocIdUrl xmlns="6495cd43-30b7-45da-972d-05dc6321e6bd">
      <Url xsi:nil="true"/>
      <Description xsi:nil="true"/>
    </_dlc_DocIdUrl>
  </documentManagement>
</p:properties>
</file>

<file path=customXml/item5.xml><?xml version="1.0" encoding="utf-8"?>
<?mso-contentType ?>
<SharedContentType xmlns="Microsoft.SharePoint.Taxonomy.ContentTypeSync" SourceId="bfc18c49-0394-481a-ba4a-a4ceacd0e392" ContentTypeId="0x01010020270C6529EA0544B2EFE190A98965FDE8" PreviousValue="false"/>
</file>

<file path=customXml/itemProps1.xml><?xml version="1.0" encoding="utf-8"?>
<ds:datastoreItem xmlns:ds="http://schemas.openxmlformats.org/officeDocument/2006/customXml" ds:itemID="{83F737DA-A09E-4782-845A-6047D10761FD}">
  <ds:schemaRefs>
    <ds:schemaRef ds:uri="http://schemas.microsoft.com/sharepoint/events"/>
  </ds:schemaRefs>
</ds:datastoreItem>
</file>

<file path=customXml/itemProps2.xml><?xml version="1.0" encoding="utf-8"?>
<ds:datastoreItem xmlns:ds="http://schemas.openxmlformats.org/officeDocument/2006/customXml" ds:itemID="{48C114D2-3524-402D-9CCD-3E868A46A793}">
  <ds:schemaRefs>
    <ds:schemaRef ds:uri="http://schemas.microsoft.com/sharepoint/v3/contenttype/forms"/>
  </ds:schemaRefs>
</ds:datastoreItem>
</file>

<file path=customXml/itemProps3.xml><?xml version="1.0" encoding="utf-8"?>
<ds:datastoreItem xmlns:ds="http://schemas.openxmlformats.org/officeDocument/2006/customXml" ds:itemID="{49E0FCE9-4C98-403B-9DDA-F05C96ECD8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5cd43-30b7-45da-972d-05dc6321e6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DD0352A-EFF4-4308-B6CF-952DBD44C19A}">
  <ds:schemaRefs>
    <ds:schemaRef ds:uri="http://purl.org/dc/dcmitype/"/>
    <ds:schemaRef ds:uri="http://purl.org/dc/elements/1.1/"/>
    <ds:schemaRef ds:uri="6495cd43-30b7-45da-972d-05dc6321e6bd"/>
    <ds:schemaRef ds:uri="http://www.w3.org/XML/1998/namespace"/>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5.xml><?xml version="1.0" encoding="utf-8"?>
<ds:datastoreItem xmlns:ds="http://schemas.openxmlformats.org/officeDocument/2006/customXml" ds:itemID="{79DCCA12-3CAA-4907-A3A7-0F4ABE09825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2392</Words>
  <Application>Microsoft Office PowerPoint</Application>
  <PresentationFormat>Custom</PresentationFormat>
  <Paragraphs>211</Paragraphs>
  <Slides>16</Slides>
  <Notes>16</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Overpass Mono</vt:lpstr>
      <vt:lpstr>Calibri</vt:lpstr>
      <vt:lpstr>Verdana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393</cp:revision>
  <dcterms:created xsi:type="dcterms:W3CDTF">2019-10-24T14:49:16Z</dcterms:created>
  <dcterms:modified xsi:type="dcterms:W3CDTF">2022-06-09T13:06:28Z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f68e5d26-2371-448f-9ae6-b789cb0ca0e6</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