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fntdata" ContentType="application/x-fontdata"/>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6.xml" ContentType="application/vnd.openxmlformats-officedocument.presentationml.notesSlide+xml"/>
  <Override PartName="/ppt/notesSlides/notesSlide4.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4.xml" ContentType="application/vnd.openxmlformats-officedocument.customXml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5.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2" r:id="rId1"/>
  </p:sldMasterIdLst>
  <p:notesMasterIdLst>
    <p:notesMasterId r:id="rId15"/>
  </p:notesMasterIdLst>
  <p:handoutMasterIdLst>
    <p:handoutMasterId r:id="rId16"/>
  </p:handoutMasterIdLst>
  <p:sldIdLst>
    <p:sldId id="281" r:id="rId2"/>
    <p:sldId id="379" r:id="rId3"/>
    <p:sldId id="334" r:id="rId4"/>
    <p:sldId id="376" r:id="rId5"/>
    <p:sldId id="314" r:id="rId6"/>
    <p:sldId id="371" r:id="rId7"/>
    <p:sldId id="372" r:id="rId8"/>
    <p:sldId id="344" r:id="rId9"/>
    <p:sldId id="359" r:id="rId10"/>
    <p:sldId id="369" r:id="rId11"/>
    <p:sldId id="350" r:id="rId12"/>
    <p:sldId id="374" r:id="rId13"/>
    <p:sldId id="367" r:id="rId14"/>
  </p:sldIdLst>
  <p:sldSz cx="16257588" cy="9144000"/>
  <p:notesSz cx="6858000" cy="9144000"/>
  <p:embeddedFontLst>
    <p:embeddedFont>
      <p:font typeface="Calibri" panose="020F0502020204030204" pitchFamily="34" charset="0"/>
      <p:regular r:id="rId17"/>
      <p:bold r:id="rId18"/>
      <p:italic r:id="rId19"/>
      <p:boldItalic r:id="rId20"/>
    </p:embeddedFont>
    <p:embeddedFont>
      <p:font typeface="Overpass Mono" panose="00000509000000000000" pitchFamily="50" charset="0"/>
      <p:regular r:id="rId21"/>
      <p:bold r:id="rId22"/>
    </p:embeddedFont>
    <p:embeddedFont>
      <p:font typeface="Verdana" panose="020B0604030504040204" pitchFamily="34" charset="0"/>
      <p:regular r:id="rId23"/>
      <p:bold r:id="rId24"/>
      <p:italic r:id="rId25"/>
      <p:boldItalic r:id="rId26"/>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Nietopski" initials="SN" lastIdx="3" clrIdx="0">
    <p:extLst>
      <p:ext uri="{19B8F6BF-5375-455C-9EA6-DF929625EA0E}">
        <p15:presenceInfo xmlns:p15="http://schemas.microsoft.com/office/powerpoint/2012/main" userId="Sarah Nietopski" providerId="None"/>
      </p:ext>
    </p:extLst>
  </p:cmAuthor>
  <p:cmAuthor id="2" name="Ger Graus" initials="GG" lastIdx="4" clrIdx="1">
    <p:extLst>
      <p:ext uri="{19B8F6BF-5375-455C-9EA6-DF929625EA0E}">
        <p15:presenceInfo xmlns:p15="http://schemas.microsoft.com/office/powerpoint/2012/main" userId="S::ger.graus@ico.org.uk::2c3eda81-664f-45aa-9130-b5e7537e5789" providerId="AD"/>
      </p:ext>
    </p:extLst>
  </p:cmAuthor>
  <p:cmAuthor id="3" name="Sarah Nietopski" initials="SN [2]" lastIdx="3" clrIdx="2">
    <p:extLst>
      <p:ext uri="{19B8F6BF-5375-455C-9EA6-DF929625EA0E}">
        <p15:presenceInfo xmlns:p15="http://schemas.microsoft.com/office/powerpoint/2012/main" userId="S-1-5-21-1598838018-3775903872-2167328690-216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9967"/>
    <a:srgbClr val="FAFAFA"/>
    <a:srgbClr val="F5F5F5"/>
    <a:srgbClr val="F6FFED"/>
    <a:srgbClr val="ECFAE3"/>
    <a:srgbClr val="791D7E"/>
    <a:srgbClr val="F5992C"/>
    <a:srgbClr val="EC008C"/>
    <a:srgbClr val="F6E2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50"/>
    <p:restoredTop sz="70604" autoAdjust="0"/>
  </p:normalViewPr>
  <p:slideViewPr>
    <p:cSldViewPr snapToGrid="0" snapToObjects="1">
      <p:cViewPr varScale="1">
        <p:scale>
          <a:sx n="56" d="100"/>
          <a:sy n="56" d="100"/>
        </p:scale>
        <p:origin x="828" y="51"/>
      </p:cViewPr>
      <p:guideLst/>
    </p:cSldViewPr>
  </p:slideViewPr>
  <p:outlineViewPr>
    <p:cViewPr>
      <p:scale>
        <a:sx n="33" d="100"/>
        <a:sy n="33" d="100"/>
      </p:scale>
      <p:origin x="0" y="0"/>
    </p:cViewPr>
  </p:outlineViewPr>
  <p:notesTextViewPr>
    <p:cViewPr>
      <p:scale>
        <a:sx n="95" d="100"/>
        <a:sy n="95" d="100"/>
      </p:scale>
      <p:origin x="0" y="0"/>
    </p:cViewPr>
  </p:notesTextViewPr>
  <p:notesViewPr>
    <p:cSldViewPr snapToGrid="0" snapToObjects="1">
      <p:cViewPr varScale="1">
        <p:scale>
          <a:sx n="169" d="100"/>
          <a:sy n="169" d="100"/>
        </p:scale>
        <p:origin x="167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presProps" Target="presProps.xml"/><Relationship Id="rId36" Type="http://schemas.openxmlformats.org/officeDocument/2006/relationships/customXml" Target="../customXml/item5.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commentAuthors" Target="commentAuthors.xml"/><Relationship Id="rId30" Type="http://schemas.openxmlformats.org/officeDocument/2006/relationships/theme" Target="theme/theme1.xml"/><Relationship Id="rId35" Type="http://schemas.openxmlformats.org/officeDocument/2006/relationships/customXml" Target="../customXml/item4.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C7B3DA-18AE-1B40-A928-55A1D5D5E6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9B5AB36-A73A-8444-A5CF-E13FBD74EDF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16BB3CD-2BA3-8C4D-8C72-759861E11A75}" type="datetimeFigureOut">
              <a:rPr lang="en-US" smtClean="0"/>
              <a:t>7/5/2021</a:t>
            </a:fld>
            <a:endParaRPr lang="en-US"/>
          </a:p>
        </p:txBody>
      </p:sp>
      <p:sp>
        <p:nvSpPr>
          <p:cNvPr id="4" name="Footer Placeholder 3">
            <a:extLst>
              <a:ext uri="{FF2B5EF4-FFF2-40B4-BE49-F238E27FC236}">
                <a16:creationId xmlns:a16="http://schemas.microsoft.com/office/drawing/2014/main" id="{42814DFE-5ED3-AC40-B8F3-5F624BB210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5C91278-5AC2-704D-879F-2B8582B88E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D3A7B-1E1C-CA48-A2D7-16C992B50F54}" type="slidenum">
              <a:rPr lang="en-US" smtClean="0"/>
              <a:t>‹#›</a:t>
            </a:fld>
            <a:endParaRPr lang="en-US"/>
          </a:p>
        </p:txBody>
      </p:sp>
    </p:spTree>
    <p:extLst>
      <p:ext uri="{BB962C8B-B14F-4D97-AF65-F5344CB8AC3E}">
        <p14:creationId xmlns:p14="http://schemas.microsoft.com/office/powerpoint/2010/main" val="2182113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59F94F-F3DB-7940-8B35-082588D94EBE}" type="datetimeFigureOut">
              <a:rPr lang="en-US" smtClean="0"/>
              <a:t>7/5/2021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F12835-E945-734F-925E-26681104583C}" type="slidenum">
              <a:rPr lang="en-US" smtClean="0"/>
              <a:t>‹#›</a:t>
            </a:fld>
            <a:endParaRPr lang="en-US"/>
          </a:p>
        </p:txBody>
      </p:sp>
    </p:spTree>
    <p:extLst>
      <p:ext uri="{BB962C8B-B14F-4D97-AF65-F5344CB8AC3E}">
        <p14:creationId xmlns:p14="http://schemas.microsoft.com/office/powerpoint/2010/main" val="3406535488"/>
      </p:ext>
    </p:extLst>
  </p:cSld>
  <p:clrMap bg1="lt1" tx1="dk1" bg2="lt2" tx2="dk2" accent1="accent1" accent2="accent2" accent3="accent3" accent4="accent4" accent5="accent5" accent6="accent6" hlink="hlink" folHlink="folHlink"/>
  <p:notesStyle>
    <a:lvl1pPr marL="0" algn="l" defTabSz="1219261" rtl="0" eaLnBrk="1" latinLnBrk="0" hangingPunct="1">
      <a:defRPr sz="1600" kern="1200">
        <a:solidFill>
          <a:schemeClr val="tx1"/>
        </a:solidFill>
        <a:latin typeface="+mn-lt"/>
        <a:ea typeface="+mn-ea"/>
        <a:cs typeface="+mn-cs"/>
      </a:defRPr>
    </a:lvl1pPr>
    <a:lvl2pPr marL="609630" algn="l" defTabSz="1219261" rtl="0" eaLnBrk="1" latinLnBrk="0" hangingPunct="1">
      <a:defRPr sz="1600" kern="1200">
        <a:solidFill>
          <a:schemeClr val="tx1"/>
        </a:solidFill>
        <a:latin typeface="+mn-lt"/>
        <a:ea typeface="+mn-ea"/>
        <a:cs typeface="+mn-cs"/>
      </a:defRPr>
    </a:lvl2pPr>
    <a:lvl3pPr marL="1219261" algn="l" defTabSz="1219261" rtl="0" eaLnBrk="1" latinLnBrk="0" hangingPunct="1">
      <a:defRPr sz="1600" kern="1200">
        <a:solidFill>
          <a:schemeClr val="tx1"/>
        </a:solidFill>
        <a:latin typeface="+mn-lt"/>
        <a:ea typeface="+mn-ea"/>
        <a:cs typeface="+mn-cs"/>
      </a:defRPr>
    </a:lvl3pPr>
    <a:lvl4pPr marL="1828891" algn="l" defTabSz="1219261" rtl="0" eaLnBrk="1" latinLnBrk="0" hangingPunct="1">
      <a:defRPr sz="1600" kern="1200">
        <a:solidFill>
          <a:schemeClr val="tx1"/>
        </a:solidFill>
        <a:latin typeface="+mn-lt"/>
        <a:ea typeface="+mn-ea"/>
        <a:cs typeface="+mn-cs"/>
      </a:defRPr>
    </a:lvl4pPr>
    <a:lvl5pPr marL="2438522" algn="l" defTabSz="1219261" rtl="0" eaLnBrk="1" latinLnBrk="0" hangingPunct="1">
      <a:defRPr sz="1600" kern="1200">
        <a:solidFill>
          <a:schemeClr val="tx1"/>
        </a:solidFill>
        <a:latin typeface="+mn-lt"/>
        <a:ea typeface="+mn-ea"/>
        <a:cs typeface="+mn-cs"/>
      </a:defRPr>
    </a:lvl5pPr>
    <a:lvl6pPr marL="3048152" algn="l" defTabSz="1219261" rtl="0" eaLnBrk="1" latinLnBrk="0" hangingPunct="1">
      <a:defRPr sz="1600" kern="1200">
        <a:solidFill>
          <a:schemeClr val="tx1"/>
        </a:solidFill>
        <a:latin typeface="+mn-lt"/>
        <a:ea typeface="+mn-ea"/>
        <a:cs typeface="+mn-cs"/>
      </a:defRPr>
    </a:lvl6pPr>
    <a:lvl7pPr marL="3657783" algn="l" defTabSz="1219261" rtl="0" eaLnBrk="1" latinLnBrk="0" hangingPunct="1">
      <a:defRPr sz="1600" kern="1200">
        <a:solidFill>
          <a:schemeClr val="tx1"/>
        </a:solidFill>
        <a:latin typeface="+mn-lt"/>
        <a:ea typeface="+mn-ea"/>
        <a:cs typeface="+mn-cs"/>
      </a:defRPr>
    </a:lvl7pPr>
    <a:lvl8pPr marL="4267413" algn="l" defTabSz="1219261" rtl="0" eaLnBrk="1" latinLnBrk="0" hangingPunct="1">
      <a:defRPr sz="1600" kern="1200">
        <a:solidFill>
          <a:schemeClr val="tx1"/>
        </a:solidFill>
        <a:latin typeface="+mn-lt"/>
        <a:ea typeface="+mn-ea"/>
        <a:cs typeface="+mn-cs"/>
      </a:defRPr>
    </a:lvl8pPr>
    <a:lvl9pPr marL="4877044" algn="l" defTabSz="121926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a:t>
            </a:fld>
            <a:endParaRPr lang="en-US"/>
          </a:p>
        </p:txBody>
      </p:sp>
    </p:spTree>
    <p:extLst>
      <p:ext uri="{BB962C8B-B14F-4D97-AF65-F5344CB8AC3E}">
        <p14:creationId xmlns:p14="http://schemas.microsoft.com/office/powerpoint/2010/main" val="991740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100"/>
              <a:buFont typeface="Arial"/>
              <a:buNone/>
            </a:pPr>
            <a:r>
              <a:rPr lang="en-GB" sz="1600" b="1" u="sng" dirty="0">
                <a:solidFill>
                  <a:schemeClr val="dk1"/>
                </a:solidFill>
                <a:latin typeface="+mn-lt"/>
                <a:ea typeface="Calibri"/>
                <a:cs typeface="Calibri"/>
                <a:sym typeface="Calibri"/>
              </a:rPr>
              <a:t>Activity 1</a:t>
            </a:r>
            <a:endParaRPr lang="en-GB" sz="1600" b="1" dirty="0">
              <a:solidFill>
                <a:schemeClr val="dk1"/>
              </a:solidFill>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Remind pupils that they can always turn notifications off, if they are becoming intrusive or distracting.</a:t>
            </a:r>
          </a:p>
          <a:p>
            <a:pPr marL="457200" lvl="0" indent="-311150" algn="l" rtl="0">
              <a:lnSpc>
                <a:spcPct val="117999"/>
              </a:lnSpc>
              <a:spcBef>
                <a:spcPts val="0"/>
              </a:spcBef>
              <a:spcAft>
                <a:spcPts val="0"/>
              </a:spcAft>
              <a:buSzPts val="1300"/>
              <a:buChar char="●"/>
            </a:pPr>
            <a:r>
              <a:rPr lang="en-GB" sz="1600" dirty="0">
                <a:solidFill>
                  <a:srgbClr val="3C4043"/>
                </a:solidFill>
                <a:highlight>
                  <a:srgbClr val="FFFFFF"/>
                </a:highlight>
                <a:latin typeface="+mn-lt"/>
                <a:ea typeface="Calibri"/>
                <a:cs typeface="Calibri"/>
                <a:sym typeface="Calibri"/>
              </a:rPr>
              <a:t>The ICO's new code means that children should not automatically get notifications -  they should only get them if they change their settings and opt in.</a:t>
            </a:r>
            <a:r>
              <a:rPr lang="en-GB" sz="1600" dirty="0">
                <a:latin typeface="+mn-lt"/>
                <a:ea typeface="Calibri"/>
                <a:cs typeface="Calibri"/>
                <a:sym typeface="Calibri"/>
              </a:rPr>
              <a:t> </a:t>
            </a:r>
          </a:p>
        </p:txBody>
      </p:sp>
      <p:sp>
        <p:nvSpPr>
          <p:cNvPr id="4" name="Slide Number Placeholder 3"/>
          <p:cNvSpPr>
            <a:spLocks noGrp="1"/>
          </p:cNvSpPr>
          <p:nvPr>
            <p:ph type="sldNum" sz="quarter" idx="5"/>
          </p:nvPr>
        </p:nvSpPr>
        <p:spPr/>
        <p:txBody>
          <a:bodyPr/>
          <a:lstStyle/>
          <a:p>
            <a:fld id="{C2F12835-E945-734F-925E-26681104583C}" type="slidenum">
              <a:rPr lang="en-US" smtClean="0"/>
              <a:t>10</a:t>
            </a:fld>
            <a:endParaRPr lang="en-US"/>
          </a:p>
        </p:txBody>
      </p:sp>
    </p:spTree>
    <p:extLst>
      <p:ext uri="{BB962C8B-B14F-4D97-AF65-F5344CB8AC3E}">
        <p14:creationId xmlns:p14="http://schemas.microsoft.com/office/powerpoint/2010/main" val="3237474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Activity 2 (10 minutes)</a:t>
            </a:r>
          </a:p>
          <a:p>
            <a:pPr marL="285750" lvl="0" indent="-285750" algn="l" rtl="0">
              <a:lnSpc>
                <a:spcPct val="117999"/>
              </a:lnSpc>
              <a:spcBef>
                <a:spcPts val="0"/>
              </a:spcBef>
              <a:spcAft>
                <a:spcPts val="0"/>
              </a:spcAft>
              <a:buSzPts val="1300"/>
              <a:buFont typeface="Arial" panose="020B0604020202020204" pitchFamily="34" charset="0"/>
              <a:buChar char="•"/>
            </a:pPr>
            <a:r>
              <a:rPr lang="en-GB" sz="1600" dirty="0">
                <a:solidFill>
                  <a:schemeClr val="dk1"/>
                </a:solidFill>
                <a:latin typeface="+mn-lt"/>
                <a:ea typeface="Calibri"/>
                <a:cs typeface="Calibri"/>
                <a:sym typeface="Calibri"/>
              </a:rPr>
              <a:t>Explain Ella’s situation to the pupils. Why might she want</a:t>
            </a:r>
            <a:r>
              <a:rPr lang="en-GB" sz="1600" baseline="0" dirty="0">
                <a:solidFill>
                  <a:schemeClr val="dk1"/>
                </a:solidFill>
                <a:latin typeface="+mn-lt"/>
                <a:ea typeface="Calibri"/>
                <a:cs typeface="Calibri"/>
                <a:sym typeface="Calibri"/>
              </a:rPr>
              <a:t> to take her photos down?</a:t>
            </a:r>
          </a:p>
          <a:p>
            <a:pPr marL="285750" lvl="0" indent="-285750" algn="l" rtl="0">
              <a:lnSpc>
                <a:spcPct val="117999"/>
              </a:lnSpc>
              <a:spcBef>
                <a:spcPts val="0"/>
              </a:spcBef>
              <a:spcAft>
                <a:spcPts val="0"/>
              </a:spcAft>
              <a:buSzPts val="1300"/>
              <a:buFont typeface="Arial" panose="020B0604020202020204" pitchFamily="34" charset="0"/>
              <a:buChar char="•"/>
            </a:pPr>
            <a:r>
              <a:rPr lang="en-GB" sz="1600" baseline="0" dirty="0">
                <a:solidFill>
                  <a:schemeClr val="dk1"/>
                </a:solidFill>
                <a:latin typeface="+mn-lt"/>
                <a:ea typeface="Calibri"/>
                <a:cs typeface="Calibri"/>
                <a:sym typeface="Calibri"/>
              </a:rPr>
              <a:t>What do they think she means by ‘digital footprint’?</a:t>
            </a:r>
            <a:endParaRPr lang="en-GB" sz="1600" dirty="0">
              <a:solidFill>
                <a:schemeClr val="dk1"/>
              </a:solidFill>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11</a:t>
            </a:fld>
            <a:endParaRPr lang="en-US"/>
          </a:p>
        </p:txBody>
      </p:sp>
    </p:spTree>
    <p:extLst>
      <p:ext uri="{BB962C8B-B14F-4D97-AF65-F5344CB8AC3E}">
        <p14:creationId xmlns:p14="http://schemas.microsoft.com/office/powerpoint/2010/main" val="2969749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Activity 2 (10 minutes)</a:t>
            </a:r>
          </a:p>
          <a:p>
            <a:pPr marL="285750" lvl="0" indent="-285750" algn="l" rtl="0">
              <a:lnSpc>
                <a:spcPct val="117999"/>
              </a:lnSpc>
              <a:spcBef>
                <a:spcPts val="0"/>
              </a:spcBef>
              <a:spcAft>
                <a:spcPts val="0"/>
              </a:spcAft>
              <a:buSzPts val="1300"/>
              <a:buFont typeface="Arial" panose="020B0604020202020204" pitchFamily="34" charset="0"/>
              <a:buChar char="•"/>
            </a:pPr>
            <a:r>
              <a:rPr lang="en-GB" sz="1600" dirty="0">
                <a:latin typeface="+mn-lt"/>
                <a:ea typeface="Calibri"/>
                <a:cs typeface="Calibri"/>
                <a:sym typeface="Calibri"/>
              </a:rPr>
              <a:t>A digital footprint is made up of the traces we leave behind online. This can include posts that we share, and pictures we upload or get tagged in. </a:t>
            </a:r>
          </a:p>
          <a:p>
            <a:pPr marL="285750" lvl="0" indent="-285750" algn="l" rtl="0">
              <a:spcBef>
                <a:spcPts val="0"/>
              </a:spcBef>
              <a:spcAft>
                <a:spcPts val="0"/>
              </a:spcAft>
              <a:buClr>
                <a:schemeClr val="dk1"/>
              </a:buClr>
              <a:buSzPts val="1300"/>
              <a:buFont typeface="Arial" panose="020B0604020202020204" pitchFamily="34" charset="0"/>
              <a:buChar char="•"/>
            </a:pPr>
            <a:r>
              <a:rPr lang="en-GB" sz="1600" dirty="0">
                <a:solidFill>
                  <a:schemeClr val="dk1"/>
                </a:solidFill>
                <a:latin typeface="+mn-lt"/>
                <a:ea typeface="Calibri"/>
                <a:cs typeface="Calibri"/>
                <a:sym typeface="Calibri"/>
              </a:rPr>
              <a:t>Ask pupils to think about the future and imagine that they are applying for a job. If there are embarrassing photos of them or posts online, how could that affect their chances of getting the job? </a:t>
            </a:r>
          </a:p>
          <a:p>
            <a:pPr marL="285750" lvl="0" indent="-285750" algn="l" rtl="0">
              <a:spcBef>
                <a:spcPts val="0"/>
              </a:spcBef>
              <a:spcAft>
                <a:spcPts val="0"/>
              </a:spcAft>
              <a:buClr>
                <a:schemeClr val="dk1"/>
              </a:buClr>
              <a:buSzPts val="1300"/>
              <a:buFont typeface="Arial" panose="020B0604020202020204" pitchFamily="34" charset="0"/>
              <a:buChar char="•"/>
            </a:pPr>
            <a:r>
              <a:rPr lang="en-GB" sz="1600" dirty="0">
                <a:solidFill>
                  <a:schemeClr val="dk1"/>
                </a:solidFill>
                <a:latin typeface="+mn-lt"/>
                <a:ea typeface="Calibri"/>
                <a:cs typeface="Calibri"/>
                <a:sym typeface="Calibri"/>
              </a:rPr>
              <a:t>Hand out </a:t>
            </a:r>
            <a:r>
              <a:rPr lang="en-GB" sz="1600" b="1" dirty="0">
                <a:solidFill>
                  <a:schemeClr val="dk1"/>
                </a:solidFill>
                <a:latin typeface="+mn-lt"/>
                <a:ea typeface="Calibri"/>
                <a:cs typeface="Calibri"/>
                <a:sym typeface="Calibri"/>
              </a:rPr>
              <a:t>What makes up a Digital Footprint?</a:t>
            </a:r>
            <a:r>
              <a:rPr lang="en-GB" sz="1600" dirty="0">
                <a:solidFill>
                  <a:schemeClr val="dk1"/>
                </a:solidFill>
                <a:latin typeface="+mn-lt"/>
                <a:ea typeface="Calibri"/>
                <a:cs typeface="Calibri"/>
                <a:sym typeface="Calibri"/>
              </a:rPr>
              <a:t> </a:t>
            </a:r>
            <a:r>
              <a:rPr lang="en-GB" sz="1600" b="1" dirty="0">
                <a:solidFill>
                  <a:schemeClr val="dk1"/>
                </a:solidFill>
                <a:latin typeface="+mn-lt"/>
                <a:ea typeface="Calibri"/>
                <a:cs typeface="Calibri"/>
                <a:sym typeface="Calibri"/>
              </a:rPr>
              <a:t>worksheet</a:t>
            </a:r>
            <a:r>
              <a:rPr lang="en-GB" sz="1600" dirty="0">
                <a:solidFill>
                  <a:schemeClr val="dk1"/>
                </a:solidFill>
                <a:latin typeface="+mn-lt"/>
                <a:ea typeface="Calibri"/>
                <a:cs typeface="Calibri"/>
                <a:sym typeface="Calibri"/>
              </a:rPr>
              <a:t> to pupils, and ask them to fill in the template to create a picture of what could make up a typical teenager’s digital footprint. Remind them not to disclose personal or specific details about their own online activity. </a:t>
            </a:r>
          </a:p>
          <a:p>
            <a:pPr marL="285750" lvl="0" indent="-285750" algn="l" rtl="0">
              <a:lnSpc>
                <a:spcPct val="117999"/>
              </a:lnSpc>
              <a:spcBef>
                <a:spcPts val="3200"/>
              </a:spcBef>
              <a:spcAft>
                <a:spcPts val="0"/>
              </a:spcAft>
              <a:buFont typeface="Arial" panose="020B0604020202020204" pitchFamily="34" charset="0"/>
              <a:buChar char="•"/>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12</a:t>
            </a:fld>
            <a:endParaRPr lang="en-US"/>
          </a:p>
        </p:txBody>
      </p:sp>
    </p:spTree>
    <p:extLst>
      <p:ext uri="{BB962C8B-B14F-4D97-AF65-F5344CB8AC3E}">
        <p14:creationId xmlns:p14="http://schemas.microsoft.com/office/powerpoint/2010/main" val="3327649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13</a:t>
            </a:fld>
            <a:endParaRPr lang="en-US"/>
          </a:p>
        </p:txBody>
      </p:sp>
    </p:spTree>
    <p:extLst>
      <p:ext uri="{BB962C8B-B14F-4D97-AF65-F5344CB8AC3E}">
        <p14:creationId xmlns:p14="http://schemas.microsoft.com/office/powerpoint/2010/main" val="1282299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800"/>
              <a:buFont typeface="Calibri"/>
              <a:buNone/>
            </a:pPr>
            <a:r>
              <a:rPr lang="en-GB" sz="1600" dirty="0">
                <a:latin typeface="+mn-lt"/>
                <a:ea typeface="Calibri"/>
                <a:cs typeface="Calibri"/>
                <a:sym typeface="Calibri"/>
              </a:rPr>
              <a:t>(Teacher only)</a:t>
            </a:r>
          </a:p>
        </p:txBody>
      </p:sp>
      <p:sp>
        <p:nvSpPr>
          <p:cNvPr id="4" name="Slide Number Placeholder 3"/>
          <p:cNvSpPr>
            <a:spLocks noGrp="1"/>
          </p:cNvSpPr>
          <p:nvPr>
            <p:ph type="sldNum" sz="quarter" idx="5"/>
          </p:nvPr>
        </p:nvSpPr>
        <p:spPr/>
        <p:txBody>
          <a:bodyPr/>
          <a:lstStyle/>
          <a:p>
            <a:fld id="{C2F12835-E945-734F-925E-26681104583C}" type="slidenum">
              <a:rPr lang="en-US" smtClean="0"/>
              <a:t>2</a:t>
            </a:fld>
            <a:endParaRPr lang="en-US"/>
          </a:p>
        </p:txBody>
      </p:sp>
    </p:spTree>
    <p:extLst>
      <p:ext uri="{BB962C8B-B14F-4D97-AF65-F5344CB8AC3E}">
        <p14:creationId xmlns:p14="http://schemas.microsoft.com/office/powerpoint/2010/main" val="3867342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Learning outcomes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This lesson aims to encourage young people to think carefully about their data and privacy when downloading and using social media apps.</a:t>
            </a:r>
          </a:p>
          <a:p>
            <a:pPr marL="0" lvl="0" indent="0" algn="l" rtl="0">
              <a:lnSpc>
                <a:spcPct val="117999"/>
              </a:lnSpc>
              <a:spcBef>
                <a:spcPts val="0"/>
              </a:spcBef>
              <a:spcAft>
                <a:spcPts val="0"/>
              </a:spcAft>
              <a:buNone/>
            </a:pPr>
            <a:endParaRPr lang="en-GB" sz="1600" b="1" dirty="0">
              <a:latin typeface="+mn-lt"/>
              <a:ea typeface="Calibri"/>
              <a:cs typeface="Calibri"/>
              <a:sym typeface="Calibri"/>
            </a:endParaRPr>
          </a:p>
          <a:p>
            <a:pPr marL="0" lvl="0" indent="0" algn="l" rtl="0">
              <a:lnSpc>
                <a:spcPct val="117999"/>
              </a:lnSpc>
              <a:spcBef>
                <a:spcPts val="0"/>
              </a:spcBef>
              <a:spcAft>
                <a:spcPts val="0"/>
              </a:spcAft>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3</a:t>
            </a:fld>
            <a:endParaRPr lang="en-US"/>
          </a:p>
        </p:txBody>
      </p:sp>
    </p:spTree>
    <p:extLst>
      <p:ext uri="{BB962C8B-B14F-4D97-AF65-F5344CB8AC3E}">
        <p14:creationId xmlns:p14="http://schemas.microsoft.com/office/powerpoint/2010/main" val="2583852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Starter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Use this exercise as a conversation starter and to check pupils’ understanding of</a:t>
            </a:r>
            <a:r>
              <a:rPr lang="en-GB" sz="1600" b="1" dirty="0">
                <a:latin typeface="+mn-lt"/>
                <a:ea typeface="Calibri"/>
                <a:cs typeface="Calibri"/>
                <a:sym typeface="Calibri"/>
              </a:rPr>
              <a:t> social media</a:t>
            </a:r>
            <a:r>
              <a:rPr lang="en-GB" sz="1600" dirty="0">
                <a:latin typeface="+mn-lt"/>
                <a:ea typeface="Calibri"/>
                <a:cs typeface="Calibri"/>
                <a:sym typeface="Calibri"/>
              </a:rPr>
              <a:t>: technology that lets you communicate and share things with other people, e.g. photos, videos and chatting.</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Pupils can vote with their hands or run to different corners of the classroom to express their opinion. Ask pupils to justify why they feel as they do. </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Let students know that if they are under 13 and do have a social media account, they won’t get in trouble but it is good to tell an adult they trust to make sure they are using it safely. Companies often set a minimum age limit of 13 so that young people have enough awareness of how to use social media as well as being protected from any upsetting content when they are younger.</a:t>
            </a:r>
          </a:p>
        </p:txBody>
      </p:sp>
      <p:sp>
        <p:nvSpPr>
          <p:cNvPr id="4" name="Slide Number Placeholder 3"/>
          <p:cNvSpPr>
            <a:spLocks noGrp="1"/>
          </p:cNvSpPr>
          <p:nvPr>
            <p:ph type="sldNum" sz="quarter" idx="5"/>
          </p:nvPr>
        </p:nvSpPr>
        <p:spPr/>
        <p:txBody>
          <a:bodyPr/>
          <a:lstStyle/>
          <a:p>
            <a:fld id="{C2F12835-E945-734F-925E-26681104583C}" type="slidenum">
              <a:rPr lang="en-US" smtClean="0"/>
              <a:t>4</a:t>
            </a:fld>
            <a:endParaRPr lang="en-US"/>
          </a:p>
        </p:txBody>
      </p:sp>
    </p:spTree>
    <p:extLst>
      <p:ext uri="{BB962C8B-B14F-4D97-AF65-F5344CB8AC3E}">
        <p14:creationId xmlns:p14="http://schemas.microsoft.com/office/powerpoint/2010/main" val="2816019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400"/>
              <a:buFont typeface="Arial"/>
              <a:buNone/>
            </a:pPr>
            <a:r>
              <a:rPr lang="en-GB" b="1" dirty="0"/>
              <a:t>Activity 1 (20 minutes)</a:t>
            </a:r>
          </a:p>
          <a:p>
            <a:pPr marL="285750" lvl="0" indent="-285750" algn="l" rtl="0">
              <a:lnSpc>
                <a:spcPct val="117999"/>
              </a:lnSpc>
              <a:spcBef>
                <a:spcPts val="0"/>
              </a:spcBef>
              <a:spcAft>
                <a:spcPts val="0"/>
              </a:spcAft>
              <a:buClr>
                <a:schemeClr val="dk1"/>
              </a:buClr>
              <a:buSzPts val="2400"/>
              <a:buFont typeface="Arial" panose="020B0604020202020204" pitchFamily="34" charset="0"/>
              <a:buChar char="•"/>
            </a:pPr>
            <a:r>
              <a:rPr lang="en-GB" dirty="0"/>
              <a:t>Show students this introductory slide. Bilal and his friend, Ella, are discussing a new social media app, </a:t>
            </a:r>
            <a:r>
              <a:rPr lang="en-GB" dirty="0" err="1"/>
              <a:t>Pix</a:t>
            </a:r>
            <a:r>
              <a:rPr lang="en-GB" dirty="0"/>
              <a:t>. 	</a:t>
            </a:r>
          </a:p>
        </p:txBody>
      </p:sp>
      <p:sp>
        <p:nvSpPr>
          <p:cNvPr id="4" name="Slide Number Placeholder 3"/>
          <p:cNvSpPr>
            <a:spLocks noGrp="1"/>
          </p:cNvSpPr>
          <p:nvPr>
            <p:ph type="sldNum" sz="quarter" idx="5"/>
          </p:nvPr>
        </p:nvSpPr>
        <p:spPr/>
        <p:txBody>
          <a:bodyPr/>
          <a:lstStyle/>
          <a:p>
            <a:fld id="{C2F12835-E945-734F-925E-26681104583C}" type="slidenum">
              <a:rPr lang="en-US" smtClean="0"/>
              <a:t>5</a:t>
            </a:fld>
            <a:endParaRPr lang="en-US"/>
          </a:p>
        </p:txBody>
      </p:sp>
    </p:spTree>
    <p:extLst>
      <p:ext uri="{BB962C8B-B14F-4D97-AF65-F5344CB8AC3E}">
        <p14:creationId xmlns:p14="http://schemas.microsoft.com/office/powerpoint/2010/main" val="516592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400"/>
              <a:buFont typeface="Arial"/>
              <a:buNone/>
            </a:pPr>
            <a:r>
              <a:rPr lang="en-GB" sz="1600" b="1" u="sng" dirty="0">
                <a:solidFill>
                  <a:srgbClr val="000000"/>
                </a:solidFill>
              </a:rPr>
              <a:t>Activity 1</a:t>
            </a:r>
          </a:p>
          <a:p>
            <a:pPr marL="285750" lvl="0" indent="-285750" algn="l" rtl="0">
              <a:lnSpc>
                <a:spcPct val="117999"/>
              </a:lnSpc>
              <a:spcBef>
                <a:spcPts val="0"/>
              </a:spcBef>
              <a:spcAft>
                <a:spcPts val="0"/>
              </a:spcAft>
              <a:buClr>
                <a:schemeClr val="dk1"/>
              </a:buClr>
              <a:buSzPts val="2400"/>
              <a:buFont typeface="Arial" panose="020B0604020202020204" pitchFamily="34" charset="0"/>
              <a:buChar char="•"/>
            </a:pPr>
            <a:r>
              <a:rPr lang="en-GB" sz="1600" dirty="0">
                <a:solidFill>
                  <a:srgbClr val="000000"/>
                </a:solidFill>
              </a:rPr>
              <a:t>As a class, ask pupils to discuss why it is a good idea to talk to a trusted adult before downloading a new app. </a:t>
            </a:r>
            <a:r>
              <a:rPr lang="en-GB" sz="1600" i="1" dirty="0">
                <a:solidFill>
                  <a:srgbClr val="000000"/>
                </a:solidFill>
              </a:rPr>
              <a:t>(To check the app is suitable for your age, some apps cost money or require in-app purchases, to make sure the app is safe, to help you protect your privacy and data e.g. by checking privacy settings, setting strong passwords)</a:t>
            </a:r>
          </a:p>
          <a:p>
            <a:pPr marL="285750" lvl="0" indent="-285750" algn="l" rtl="0">
              <a:lnSpc>
                <a:spcPct val="117999"/>
              </a:lnSpc>
              <a:spcBef>
                <a:spcPts val="0"/>
              </a:spcBef>
              <a:spcAft>
                <a:spcPts val="0"/>
              </a:spcAft>
              <a:buClr>
                <a:schemeClr val="dk1"/>
              </a:buClr>
              <a:buSzPts val="2400"/>
              <a:buFont typeface="Arial" panose="020B0604020202020204" pitchFamily="34" charset="0"/>
              <a:buChar char="•"/>
            </a:pPr>
            <a:r>
              <a:rPr lang="en-GB" sz="1600" dirty="0">
                <a:solidFill>
                  <a:srgbClr val="000000"/>
                </a:solidFill>
              </a:rPr>
              <a:t>Recap the definition of ‘personal data’ from </a:t>
            </a:r>
            <a:r>
              <a:rPr lang="en-GB" sz="1600" b="1" dirty="0">
                <a:solidFill>
                  <a:srgbClr val="000000"/>
                </a:solidFill>
              </a:rPr>
              <a:t>Lesson 1 – My</a:t>
            </a:r>
            <a:r>
              <a:rPr lang="en-GB" sz="1600" b="1" baseline="0" dirty="0">
                <a:solidFill>
                  <a:srgbClr val="000000"/>
                </a:solidFill>
              </a:rPr>
              <a:t> </a:t>
            </a:r>
            <a:r>
              <a:rPr lang="en-GB" sz="1600" b="1" dirty="0">
                <a:solidFill>
                  <a:srgbClr val="000000"/>
                </a:solidFill>
              </a:rPr>
              <a:t>Personal Data.</a:t>
            </a:r>
            <a:r>
              <a:rPr lang="en-GB" sz="1600" b="1" baseline="0" dirty="0">
                <a:solidFill>
                  <a:srgbClr val="000000"/>
                </a:solidFill>
              </a:rPr>
              <a:t> </a:t>
            </a:r>
            <a:r>
              <a:rPr lang="en-GB" sz="1600" dirty="0">
                <a:solidFill>
                  <a:srgbClr val="000000"/>
                </a:solidFill>
              </a:rPr>
              <a:t>Personal data is information about us or our activities. The apps and websites we use collect our personal data, such as our location, our age, and the things we access online. </a:t>
            </a:r>
          </a:p>
        </p:txBody>
      </p:sp>
      <p:sp>
        <p:nvSpPr>
          <p:cNvPr id="4" name="Slide Number Placeholder 3"/>
          <p:cNvSpPr>
            <a:spLocks noGrp="1"/>
          </p:cNvSpPr>
          <p:nvPr>
            <p:ph type="sldNum" sz="quarter" idx="5"/>
          </p:nvPr>
        </p:nvSpPr>
        <p:spPr/>
        <p:txBody>
          <a:bodyPr/>
          <a:lstStyle/>
          <a:p>
            <a:fld id="{C2F12835-E945-734F-925E-26681104583C}" type="slidenum">
              <a:rPr lang="en-US" smtClean="0"/>
              <a:t>6</a:t>
            </a:fld>
            <a:endParaRPr lang="en-US"/>
          </a:p>
        </p:txBody>
      </p:sp>
    </p:spTree>
    <p:extLst>
      <p:ext uri="{BB962C8B-B14F-4D97-AF65-F5344CB8AC3E}">
        <p14:creationId xmlns:p14="http://schemas.microsoft.com/office/powerpoint/2010/main" val="4210779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400"/>
              <a:buFont typeface="Arial"/>
              <a:buNone/>
            </a:pPr>
            <a:r>
              <a:rPr lang="en-GB" sz="1600" b="1" u="sng" dirty="0">
                <a:solidFill>
                  <a:srgbClr val="000000"/>
                </a:solidFill>
              </a:rPr>
              <a:t>Activity 1</a:t>
            </a:r>
          </a:p>
          <a:p>
            <a:pPr marL="285750" lvl="0" indent="-285750" algn="l" rtl="0">
              <a:lnSpc>
                <a:spcPct val="117999"/>
              </a:lnSpc>
              <a:spcBef>
                <a:spcPts val="0"/>
              </a:spcBef>
              <a:spcAft>
                <a:spcPts val="0"/>
              </a:spcAft>
              <a:buClr>
                <a:schemeClr val="dk1"/>
              </a:buClr>
              <a:buSzPts val="2400"/>
              <a:buFont typeface="Arial" panose="020B0604020202020204" pitchFamily="34" charset="0"/>
              <a:buChar char="•"/>
            </a:pPr>
            <a:r>
              <a:rPr lang="en-GB" sz="1600" dirty="0">
                <a:solidFill>
                  <a:srgbClr val="000000"/>
                </a:solidFill>
              </a:rPr>
              <a:t>New guidance is being brought in by the Information Commissioner's Office (ICO) that will mean that apps designed to be used by children will need to explain how their personal data is used in language they can understand, e.g. by video. So it should get easier to make decisions about how to keep our personal data safe.</a:t>
            </a:r>
          </a:p>
          <a:p>
            <a:pPr marL="0" lvl="0" indent="0" algn="l" rtl="0">
              <a:lnSpc>
                <a:spcPct val="117999"/>
              </a:lnSpc>
              <a:spcBef>
                <a:spcPts val="0"/>
              </a:spcBef>
              <a:spcAft>
                <a:spcPts val="0"/>
              </a:spcAft>
              <a:buClr>
                <a:schemeClr val="dk1"/>
              </a:buClr>
              <a:buSzPts val="2400"/>
              <a:buFont typeface="Arial"/>
              <a:buNone/>
            </a:pPr>
            <a:endParaRPr lang="en-GB" sz="1600" dirty="0">
              <a:solidFill>
                <a:srgbClr val="000000"/>
              </a:solidFill>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7</a:t>
            </a:fld>
            <a:endParaRPr lang="en-US"/>
          </a:p>
        </p:txBody>
      </p:sp>
    </p:spTree>
    <p:extLst>
      <p:ext uri="{BB962C8B-B14F-4D97-AF65-F5344CB8AC3E}">
        <p14:creationId xmlns:p14="http://schemas.microsoft.com/office/powerpoint/2010/main" val="803505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100"/>
              <a:buFont typeface="Arial"/>
              <a:buNone/>
            </a:pPr>
            <a:r>
              <a:rPr lang="en-GB" sz="1600" b="1" u="sng" dirty="0">
                <a:solidFill>
                  <a:schemeClr val="dk1"/>
                </a:solidFill>
                <a:latin typeface="+mn-lt"/>
                <a:ea typeface="Calibri"/>
                <a:cs typeface="Calibri"/>
                <a:sym typeface="Calibri"/>
              </a:rPr>
              <a:t>Activity 1 </a:t>
            </a:r>
            <a:endParaRPr lang="en-GB" sz="1600" dirty="0">
              <a:latin typeface="+mn-lt"/>
              <a:ea typeface="Calibri"/>
              <a:cs typeface="Calibri"/>
              <a:sym typeface="Calibri"/>
            </a:endParaRPr>
          </a:p>
          <a:p>
            <a:pPr marL="285750" lvl="0" indent="-285750" algn="l" rtl="0">
              <a:lnSpc>
                <a:spcPct val="117999"/>
              </a:lnSpc>
              <a:spcBef>
                <a:spcPts val="0"/>
              </a:spcBef>
              <a:spcAft>
                <a:spcPts val="0"/>
              </a:spcAft>
              <a:buSzPts val="1300"/>
              <a:buFont typeface="Arial" panose="020B0604020202020204" pitchFamily="34" charset="0"/>
              <a:buChar char="•"/>
            </a:pPr>
            <a:r>
              <a:rPr lang="en-GB" sz="1600" dirty="0">
                <a:latin typeface="+mn-lt"/>
                <a:ea typeface="Calibri"/>
                <a:cs typeface="Calibri"/>
                <a:sym typeface="Calibri"/>
              </a:rPr>
              <a:t>If desired, hand out the </a:t>
            </a:r>
            <a:r>
              <a:rPr lang="en-GB" sz="1600" b="1" dirty="0">
                <a:latin typeface="+mn-lt"/>
                <a:ea typeface="Calibri"/>
                <a:cs typeface="Calibri"/>
                <a:sym typeface="Calibri"/>
              </a:rPr>
              <a:t>Public </a:t>
            </a:r>
            <a:r>
              <a:rPr lang="en-GB" sz="1600" b="1" dirty="0">
                <a:solidFill>
                  <a:srgbClr val="FF0000"/>
                </a:solidFill>
                <a:latin typeface="+mn-lt"/>
                <a:ea typeface="Calibri"/>
                <a:cs typeface="Calibri"/>
                <a:sym typeface="Calibri"/>
              </a:rPr>
              <a:t>or</a:t>
            </a:r>
            <a:r>
              <a:rPr lang="en-GB" sz="1600" b="1" dirty="0">
                <a:latin typeface="+mn-lt"/>
                <a:ea typeface="Calibri"/>
                <a:cs typeface="Calibri"/>
                <a:sym typeface="Calibri"/>
              </a:rPr>
              <a:t> Private? worksheet</a:t>
            </a:r>
            <a:r>
              <a:rPr lang="en-GB" sz="1600" dirty="0">
                <a:latin typeface="+mn-lt"/>
                <a:ea typeface="Calibri"/>
                <a:cs typeface="Calibri"/>
                <a:sym typeface="Calibri"/>
              </a:rPr>
              <a:t> to pupils to complete in small groups. Alternatively, you can go through the next slides as a class.</a:t>
            </a:r>
          </a:p>
          <a:p>
            <a:pPr marL="285750" lvl="0" indent="-285750" algn="l" rtl="0">
              <a:lnSpc>
                <a:spcPct val="117999"/>
              </a:lnSpc>
              <a:spcBef>
                <a:spcPts val="0"/>
              </a:spcBef>
              <a:spcAft>
                <a:spcPts val="0"/>
              </a:spcAft>
              <a:buSzPts val="1300"/>
              <a:buFont typeface="Arial" panose="020B0604020202020204" pitchFamily="34" charset="0"/>
              <a:buChar char="•"/>
            </a:pPr>
            <a:r>
              <a:rPr lang="en-GB" sz="1600" dirty="0">
                <a:latin typeface="+mn-lt"/>
                <a:ea typeface="Calibri"/>
                <a:cs typeface="Calibri"/>
                <a:sym typeface="Calibri"/>
              </a:rPr>
              <a:t>Having a public profile has potential risks, such as:</a:t>
            </a:r>
          </a:p>
          <a:p>
            <a:pPr marL="895381" lvl="2" indent="-285750" algn="l" rtl="0">
              <a:lnSpc>
                <a:spcPct val="117999"/>
              </a:lnSpc>
              <a:spcBef>
                <a:spcPts val="0"/>
              </a:spcBef>
              <a:spcAft>
                <a:spcPts val="0"/>
              </a:spcAft>
              <a:buSzPts val="1300"/>
              <a:buFont typeface="Courier New" panose="02070309020205020404" pitchFamily="49" charset="0"/>
              <a:buChar char="o"/>
            </a:pPr>
            <a:r>
              <a:rPr lang="en-GB" sz="1600" dirty="0">
                <a:latin typeface="+mn-lt"/>
                <a:ea typeface="Calibri"/>
                <a:cs typeface="Calibri"/>
                <a:sym typeface="Calibri"/>
              </a:rPr>
              <a:t>it is easy for other people to find your personal details, such as birthday, names of family, location, or school</a:t>
            </a:r>
          </a:p>
          <a:p>
            <a:pPr marL="895381" lvl="2" indent="-285750" algn="l" rtl="0">
              <a:lnSpc>
                <a:spcPct val="117999"/>
              </a:lnSpc>
              <a:spcBef>
                <a:spcPts val="0"/>
              </a:spcBef>
              <a:spcAft>
                <a:spcPts val="0"/>
              </a:spcAft>
              <a:buSzPts val="1300"/>
              <a:buFont typeface="Courier New" panose="02070309020205020404" pitchFamily="49" charset="0"/>
              <a:buChar char="o"/>
            </a:pPr>
            <a:r>
              <a:rPr lang="en-GB" sz="1600" dirty="0">
                <a:latin typeface="+mn-lt"/>
                <a:ea typeface="Calibri"/>
                <a:cs typeface="Calibri"/>
                <a:sym typeface="Calibri"/>
              </a:rPr>
              <a:t>unwanted people can follow you </a:t>
            </a:r>
          </a:p>
          <a:p>
            <a:pPr marL="895381" lvl="2" indent="-285750" algn="l" rtl="0">
              <a:lnSpc>
                <a:spcPct val="117999"/>
              </a:lnSpc>
              <a:spcBef>
                <a:spcPts val="0"/>
              </a:spcBef>
              <a:spcAft>
                <a:spcPts val="0"/>
              </a:spcAft>
              <a:buSzPts val="1300"/>
              <a:buFont typeface="Courier New" panose="02070309020205020404" pitchFamily="49" charset="0"/>
              <a:buChar char="o"/>
            </a:pPr>
            <a:r>
              <a:rPr lang="en-GB" sz="1600" dirty="0">
                <a:latin typeface="+mn-lt"/>
                <a:ea typeface="Calibri"/>
                <a:cs typeface="Calibri"/>
                <a:sym typeface="Calibri"/>
              </a:rPr>
              <a:t>embarrassing posts or pictures can be hard to remove from the internet.</a:t>
            </a:r>
          </a:p>
          <a:p>
            <a:pPr marL="285750" lvl="1" indent="-285750" algn="l" rtl="0">
              <a:lnSpc>
                <a:spcPct val="117999"/>
              </a:lnSpc>
              <a:spcBef>
                <a:spcPts val="0"/>
              </a:spcBef>
              <a:spcAft>
                <a:spcPts val="0"/>
              </a:spcAft>
              <a:buSzPts val="1300"/>
              <a:buFont typeface="Arial" panose="020B0604020202020204" pitchFamily="34" charset="0"/>
              <a:buChar char="•"/>
            </a:pPr>
            <a:r>
              <a:rPr lang="en-GB" sz="1600" dirty="0">
                <a:solidFill>
                  <a:srgbClr val="3C4043"/>
                </a:solidFill>
                <a:highlight>
                  <a:srgbClr val="FFFFFF"/>
                </a:highlight>
                <a:latin typeface="+mn-lt"/>
                <a:ea typeface="Calibri"/>
                <a:cs typeface="Calibri"/>
                <a:sym typeface="Calibri"/>
              </a:rPr>
              <a:t>The ICO's new code will mean that soon children’s profiles will automatically be set to private, without you having to do anything.</a:t>
            </a:r>
          </a:p>
          <a:p>
            <a:pPr marL="285750" lvl="1" indent="-285750" algn="l" rtl="0">
              <a:lnSpc>
                <a:spcPct val="117999"/>
              </a:lnSpc>
              <a:spcBef>
                <a:spcPts val="0"/>
              </a:spcBef>
              <a:spcAft>
                <a:spcPts val="0"/>
              </a:spcAft>
              <a:buSzPts val="1300"/>
              <a:buFont typeface="Arial" panose="020B0604020202020204" pitchFamily="34" charset="0"/>
              <a:buChar char="•"/>
            </a:pPr>
            <a:r>
              <a:rPr lang="en-GB" sz="1600" dirty="0">
                <a:latin typeface="+mn-lt"/>
                <a:ea typeface="Calibri"/>
                <a:cs typeface="Calibri"/>
                <a:sym typeface="Calibri"/>
              </a:rPr>
              <a:t>Remind pupils</a:t>
            </a:r>
            <a:r>
              <a:rPr lang="en-GB" sz="1600" baseline="0" dirty="0">
                <a:latin typeface="+mn-lt"/>
                <a:ea typeface="Calibri"/>
                <a:cs typeface="Calibri"/>
                <a:sym typeface="Calibri"/>
              </a:rPr>
              <a:t> that</a:t>
            </a:r>
            <a:r>
              <a:rPr lang="en-GB" sz="1600" dirty="0">
                <a:latin typeface="+mn-lt"/>
                <a:ea typeface="Calibri"/>
                <a:cs typeface="Calibri"/>
                <a:sym typeface="Calibri"/>
              </a:rPr>
              <a:t> even if they have a private profile from other users, the app itself can still access their personal data.</a:t>
            </a:r>
          </a:p>
          <a:p>
            <a:pPr marL="0" lvl="0" indent="0" algn="l" rtl="0">
              <a:lnSpc>
                <a:spcPct val="117999"/>
              </a:lnSpc>
              <a:spcBef>
                <a:spcPts val="0"/>
              </a:spcBef>
              <a:spcAft>
                <a:spcPts val="0"/>
              </a:spcAft>
              <a:buNone/>
            </a:pPr>
            <a:endParaRPr lang="en-GB" sz="1600" dirty="0">
              <a:latin typeface="+mn-lt"/>
              <a:ea typeface="Calibri"/>
              <a:cs typeface="Calibri"/>
              <a:sym typeface="Calibri"/>
            </a:endParaRPr>
          </a:p>
          <a:p>
            <a:pPr marL="0" lvl="0" indent="0" algn="l" rtl="0">
              <a:lnSpc>
                <a:spcPct val="117999"/>
              </a:lnSpc>
              <a:spcBef>
                <a:spcPts val="0"/>
              </a:spcBef>
              <a:spcAft>
                <a:spcPts val="0"/>
              </a:spcAft>
              <a:buNone/>
            </a:pPr>
            <a:endParaRPr lang="en-GB" sz="1300" dirty="0">
              <a:latin typeface="+mn-lt"/>
              <a:ea typeface="Calibri"/>
              <a:cs typeface="Calibri"/>
              <a:sym typeface="Calibri"/>
            </a:endParaRPr>
          </a:p>
          <a:p>
            <a:pPr marL="0" lvl="0" indent="0" algn="l" rtl="0">
              <a:lnSpc>
                <a:spcPct val="117999"/>
              </a:lnSpc>
              <a:spcBef>
                <a:spcPts val="0"/>
              </a:spcBef>
              <a:spcAft>
                <a:spcPts val="0"/>
              </a:spcAft>
              <a:buNone/>
            </a:pPr>
            <a:endParaRPr lang="en-GB" sz="1300" b="1"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8</a:t>
            </a:fld>
            <a:endParaRPr lang="en-US"/>
          </a:p>
        </p:txBody>
      </p:sp>
    </p:spTree>
    <p:extLst>
      <p:ext uri="{BB962C8B-B14F-4D97-AF65-F5344CB8AC3E}">
        <p14:creationId xmlns:p14="http://schemas.microsoft.com/office/powerpoint/2010/main" val="2943247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100"/>
              <a:buFont typeface="Arial"/>
              <a:buNone/>
            </a:pPr>
            <a:r>
              <a:rPr lang="en-GB" sz="1600" b="1" u="sng" dirty="0">
                <a:solidFill>
                  <a:schemeClr val="dk1"/>
                </a:solidFill>
                <a:latin typeface="+mn-lt"/>
                <a:ea typeface="Calibri"/>
                <a:cs typeface="Calibri"/>
                <a:sym typeface="Calibri"/>
              </a:rPr>
              <a:t>Activity 1</a:t>
            </a:r>
            <a:endParaRPr lang="en-GB" sz="1600" b="1" dirty="0">
              <a:solidFill>
                <a:schemeClr val="dk1"/>
              </a:solidFill>
              <a:latin typeface="+mn-lt"/>
              <a:ea typeface="Calibri"/>
              <a:cs typeface="Calibri"/>
              <a:sym typeface="Calibri"/>
            </a:endParaRPr>
          </a:p>
          <a:p>
            <a:pPr marL="457200" lvl="0" indent="-311150" algn="l" rtl="0">
              <a:spcBef>
                <a:spcPts val="0"/>
              </a:spcBef>
              <a:spcAft>
                <a:spcPts val="0"/>
              </a:spcAft>
              <a:buSzPts val="1300"/>
              <a:buChar char="●"/>
            </a:pPr>
            <a:r>
              <a:rPr lang="en-GB" sz="1600" dirty="0">
                <a:latin typeface="+mn-lt"/>
                <a:ea typeface="Calibri"/>
                <a:cs typeface="Calibri"/>
                <a:sym typeface="Calibri"/>
              </a:rPr>
              <a:t>Use the </a:t>
            </a:r>
            <a:r>
              <a:rPr lang="en-GB" sz="1600" b="1" dirty="0">
                <a:latin typeface="+mn-lt"/>
                <a:ea typeface="Calibri"/>
                <a:cs typeface="Calibri"/>
                <a:sym typeface="Calibri"/>
              </a:rPr>
              <a:t>Allow Notifications? worksheet</a:t>
            </a:r>
            <a:r>
              <a:rPr lang="en-GB" sz="1600" dirty="0">
                <a:latin typeface="+mn-lt"/>
                <a:ea typeface="Calibri"/>
                <a:cs typeface="Calibri"/>
                <a:sym typeface="Calibri"/>
              </a:rPr>
              <a:t> to discuss how apps use personal data to deliver notifications. </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Discuss the advantages and disadvantages of push notifications – Bilal is kept updated but the notifications could become annoying and are making him check the app too much. The notifications are also suggesting that Bilal pays for features -  ‘in-app purchases’ - which could make him feel under pressure to spend money.</a:t>
            </a:r>
          </a:p>
        </p:txBody>
      </p:sp>
      <p:sp>
        <p:nvSpPr>
          <p:cNvPr id="4" name="Slide Number Placeholder 3"/>
          <p:cNvSpPr>
            <a:spLocks noGrp="1"/>
          </p:cNvSpPr>
          <p:nvPr>
            <p:ph type="sldNum" sz="quarter" idx="5"/>
          </p:nvPr>
        </p:nvSpPr>
        <p:spPr/>
        <p:txBody>
          <a:bodyPr/>
          <a:lstStyle/>
          <a:p>
            <a:fld id="{C2F12835-E945-734F-925E-26681104583C}" type="slidenum">
              <a:rPr lang="en-US" smtClean="0"/>
              <a:t>9</a:t>
            </a:fld>
            <a:endParaRPr lang="en-US"/>
          </a:p>
        </p:txBody>
      </p:sp>
    </p:spTree>
    <p:extLst>
      <p:ext uri="{BB962C8B-B14F-4D97-AF65-F5344CB8AC3E}">
        <p14:creationId xmlns:p14="http://schemas.microsoft.com/office/powerpoint/2010/main" val="2614144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6E24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6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CF98B20-D4EB-A34F-AF65-702342993EBD}"/>
              </a:ext>
            </a:extLst>
          </p:cNvPr>
          <p:cNvSpPr/>
          <p:nvPr userDrawn="1"/>
        </p:nvSpPr>
        <p:spPr>
          <a:xfrm>
            <a:off x="0" y="2405743"/>
            <a:ext cx="16257588" cy="6738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0A9DECB4-79DB-5648-B960-B0B3C1CA4EF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655682" y="531010"/>
            <a:ext cx="1671540" cy="747329"/>
          </a:xfrm>
          <a:prstGeom prst="rect">
            <a:avLst/>
          </a:prstGeom>
        </p:spPr>
      </p:pic>
      <p:cxnSp>
        <p:nvCxnSpPr>
          <p:cNvPr id="13" name="Straight Connector 12">
            <a:extLst>
              <a:ext uri="{FF2B5EF4-FFF2-40B4-BE49-F238E27FC236}">
                <a16:creationId xmlns:a16="http://schemas.microsoft.com/office/drawing/2014/main" id="{10F890D7-E1AB-6545-B697-BCBC6CB6C611}"/>
              </a:ext>
            </a:extLst>
          </p:cNvPr>
          <p:cNvCxnSpPr>
            <a:cxnSpLocks/>
          </p:cNvCxnSpPr>
          <p:nvPr userDrawn="1"/>
        </p:nvCxnSpPr>
        <p:spPr>
          <a:xfrm>
            <a:off x="949352" y="8587318"/>
            <a:ext cx="14358885"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7418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6E24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6513" y="577851"/>
            <a:ext cx="10176825" cy="1528233"/>
          </a:xfrm>
          <a:prstGeom prst="rect">
            <a:avLst/>
          </a:prstGeom>
        </p:spPr>
        <p:txBody>
          <a:bodyPr vert="horz" lIns="91440" tIns="45720" rIns="91440" bIns="4572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906513" y="2764365"/>
            <a:ext cx="14022170" cy="4991102"/>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p:cNvSpPr>
            <a:spLocks noGrp="1"/>
          </p:cNvSpPr>
          <p:nvPr>
            <p:ph type="ftr" sz="quarter" idx="3"/>
          </p:nvPr>
        </p:nvSpPr>
        <p:spPr>
          <a:xfrm>
            <a:off x="906513" y="8100485"/>
            <a:ext cx="5486936" cy="486833"/>
          </a:xfrm>
          <a:prstGeom prst="rect">
            <a:avLst/>
          </a:prstGeom>
        </p:spPr>
        <p:txBody>
          <a:bodyPr vert="horz" lIns="91440" tIns="45720" rIns="91440" bIns="45720" rtlCol="0" anchor="ctr"/>
          <a:lstStyle>
            <a:lvl1pPr algn="ct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l"/>
            <a:r>
              <a:rPr lang="en-US" dirty="0"/>
              <a:t>Project</a:t>
            </a:r>
            <a:endParaRPr lang="en-US" sz="1300" dirty="0"/>
          </a:p>
        </p:txBody>
      </p:sp>
      <p:sp>
        <p:nvSpPr>
          <p:cNvPr id="6" name="Slide Number Placeholder 5"/>
          <p:cNvSpPr>
            <a:spLocks noGrp="1"/>
          </p:cNvSpPr>
          <p:nvPr>
            <p:ph type="sldNum" sz="quarter" idx="4"/>
          </p:nvPr>
        </p:nvSpPr>
        <p:spPr>
          <a:xfrm>
            <a:off x="11733432" y="8100485"/>
            <a:ext cx="3657957" cy="486833"/>
          </a:xfrm>
          <a:prstGeom prst="rect">
            <a:avLst/>
          </a:prstGeom>
        </p:spPr>
        <p:txBody>
          <a:bodyPr vert="horz" lIns="91440" tIns="45720" rIns="91440" bIns="45720" rtlCol="0" anchor="ctr"/>
          <a:lstStyle>
            <a:lvl1pPr algn="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Page </a:t>
            </a:r>
            <a:fld id="{432B18D9-5593-6942-891F-B8C99E4675E7}" type="slidenum">
              <a:rPr lang="en-US" smtClean="0"/>
              <a:pPr/>
              <a:t>‹#›</a:t>
            </a:fld>
            <a:endParaRPr lang="en-US" sz="1300" dirty="0"/>
          </a:p>
        </p:txBody>
      </p:sp>
    </p:spTree>
    <p:extLst>
      <p:ext uri="{BB962C8B-B14F-4D97-AF65-F5344CB8AC3E}">
        <p14:creationId xmlns:p14="http://schemas.microsoft.com/office/powerpoint/2010/main" val="1851691708"/>
      </p:ext>
    </p:extLst>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p:titleStyle>
    <p:body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8.svg"/><Relationship Id="rId4" Type="http://schemas.openxmlformats.org/officeDocument/2006/relationships/image" Target="../media/image4.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1.sv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1.sv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ducation.gov.scot/media/bbdnivup/essafeguardingandchildprotectionpolicyaug20.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906513" y="3257556"/>
            <a:ext cx="8999487" cy="992775"/>
          </a:xfrm>
          <a:prstGeom prst="rect">
            <a:avLst/>
          </a:prstGeom>
        </p:spPr>
        <p:txBody>
          <a:bodyPr anchor="b" anchorCtr="0"/>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r>
              <a:rPr lang="en-US" b="1" dirty="0"/>
              <a:t>Staying Private on Social Media</a:t>
            </a:r>
          </a:p>
        </p:txBody>
      </p:sp>
      <p:sp>
        <p:nvSpPr>
          <p:cNvPr id="3" name="Subtitle 2">
            <a:extLst>
              <a:ext uri="{FF2B5EF4-FFF2-40B4-BE49-F238E27FC236}">
                <a16:creationId xmlns:a16="http://schemas.microsoft.com/office/drawing/2014/main" id="{EFBFB066-AB99-B34B-AC1D-7E23822E79D0}"/>
              </a:ext>
            </a:extLst>
          </p:cNvPr>
          <p:cNvSpPr txBox="1">
            <a:spLocks/>
          </p:cNvSpPr>
          <p:nvPr/>
        </p:nvSpPr>
        <p:spPr>
          <a:xfrm>
            <a:off x="992887" y="4671237"/>
            <a:ext cx="7276044" cy="1424764"/>
          </a:xfrm>
          <a:prstGeom prst="rect">
            <a:avLst/>
          </a:prstGeom>
        </p:spPr>
        <p:txBody>
          <a:bodyPr>
            <a:normAutofit/>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pPr>
            <a:r>
              <a:rPr lang="en-US" sz="3600" b="0" dirty="0">
                <a:latin typeface="Calibri" panose="020F0502020204030204" pitchFamily="34" charset="0"/>
                <a:cs typeface="Calibri" panose="020F0502020204030204" pitchFamily="34" charset="0"/>
              </a:rPr>
              <a:t>Understanding how your data is used on social media</a:t>
            </a:r>
          </a:p>
        </p:txBody>
      </p:sp>
      <p:pic>
        <p:nvPicPr>
          <p:cNvPr id="4" name="Picture 3">
            <a:extLst>
              <a:ext uri="{FF2B5EF4-FFF2-40B4-BE49-F238E27FC236}">
                <a16:creationId xmlns:a16="http://schemas.microsoft.com/office/drawing/2014/main" id="{98B7F824-C9CF-3642-9D8A-4956A047FB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pic>
        <p:nvPicPr>
          <p:cNvPr id="5" name="Picture 4">
            <a:extLst>
              <a:ext uri="{FF2B5EF4-FFF2-40B4-BE49-F238E27FC236}">
                <a16:creationId xmlns:a16="http://schemas.microsoft.com/office/drawing/2014/main" id="{479CAB78-85FE-7A4C-9F88-770B8BF84D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sp>
        <p:nvSpPr>
          <p:cNvPr id="6" name="Subtitle 2">
            <a:extLst>
              <a:ext uri="{FF2B5EF4-FFF2-40B4-BE49-F238E27FC236}">
                <a16:creationId xmlns:a16="http://schemas.microsoft.com/office/drawing/2014/main" id="{2747A608-7506-AD47-B980-A737B98FB42F}"/>
              </a:ext>
            </a:extLst>
          </p:cNvPr>
          <p:cNvSpPr txBox="1">
            <a:spLocks/>
          </p:cNvSpPr>
          <p:nvPr/>
        </p:nvSpPr>
        <p:spPr>
          <a:xfrm>
            <a:off x="1861742" y="6210042"/>
            <a:ext cx="3198032" cy="49701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Overpass Mono" pitchFamily="49"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Overpass"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Overpass"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Overpass"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Overpass"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US" sz="2800" dirty="0">
                <a:ea typeface="Verdana" panose="020B0604030504040204" pitchFamily="34" charset="0"/>
                <a:cs typeface="Verdana" panose="020B0604030504040204" pitchFamily="34" charset="0"/>
              </a:rPr>
              <a:t>Age group 9-11</a:t>
            </a:r>
          </a:p>
        </p:txBody>
      </p:sp>
      <p:pic>
        <p:nvPicPr>
          <p:cNvPr id="7" name="Graphic 6">
            <a:extLst>
              <a:ext uri="{FF2B5EF4-FFF2-40B4-BE49-F238E27FC236}">
                <a16:creationId xmlns:a16="http://schemas.microsoft.com/office/drawing/2014/main" id="{06452ACF-30CC-DE49-B77D-C6F93F5056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4321" y="1038288"/>
            <a:ext cx="4391226" cy="7067424"/>
          </a:xfrm>
          <a:prstGeom prst="rect">
            <a:avLst/>
          </a:prstGeom>
        </p:spPr>
      </p:pic>
      <p:pic>
        <p:nvPicPr>
          <p:cNvPr id="8" name="Graphic 7">
            <a:extLst>
              <a:ext uri="{FF2B5EF4-FFF2-40B4-BE49-F238E27FC236}">
                <a16:creationId xmlns:a16="http://schemas.microsoft.com/office/drawing/2014/main" id="{2C54FB0E-96AD-BE45-97C4-9CB43660CB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089" y="7725158"/>
            <a:ext cx="1671540" cy="747329"/>
          </a:xfrm>
          <a:prstGeom prst="rect">
            <a:avLst/>
          </a:prstGeom>
        </p:spPr>
      </p:pic>
      <p:pic>
        <p:nvPicPr>
          <p:cNvPr id="9" name="Graphic 8">
            <a:extLst>
              <a:ext uri="{FF2B5EF4-FFF2-40B4-BE49-F238E27FC236}">
                <a16:creationId xmlns:a16="http://schemas.microsoft.com/office/drawing/2014/main" id="{34636157-70E4-1E45-A651-97C3753127E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906519" y="7529513"/>
            <a:ext cx="1556472" cy="1100137"/>
          </a:xfrm>
          <a:prstGeom prst="rect">
            <a:avLst/>
          </a:prstGeom>
        </p:spPr>
      </p:pic>
      <p:cxnSp>
        <p:nvCxnSpPr>
          <p:cNvPr id="10" name="Straight Connector 9">
            <a:extLst>
              <a:ext uri="{FF2B5EF4-FFF2-40B4-BE49-F238E27FC236}">
                <a16:creationId xmlns:a16="http://schemas.microsoft.com/office/drawing/2014/main" id="{4445E0AD-3ED8-FE41-B08C-478FACEF9F0C}"/>
              </a:ext>
            </a:extLst>
          </p:cNvPr>
          <p:cNvCxnSpPr>
            <a:cxnSpLocks/>
          </p:cNvCxnSpPr>
          <p:nvPr/>
        </p:nvCxnSpPr>
        <p:spPr>
          <a:xfrm>
            <a:off x="992190" y="4350871"/>
            <a:ext cx="7136604"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985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0F67C68-B4A8-AF47-98FB-BA136CEB946F}"/>
              </a:ext>
            </a:extLst>
          </p:cNvPr>
          <p:cNvGrpSpPr/>
          <p:nvPr/>
        </p:nvGrpSpPr>
        <p:grpSpPr>
          <a:xfrm>
            <a:off x="1263049" y="254123"/>
            <a:ext cx="13808189" cy="10604928"/>
            <a:chOff x="1263049" y="254123"/>
            <a:chExt cx="13808189" cy="10604928"/>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sp>
          <p:nvSpPr>
            <p:cNvPr id="27" name="Rounded Rectangle 26">
              <a:extLst>
                <a:ext uri="{FF2B5EF4-FFF2-40B4-BE49-F238E27FC236}">
                  <a16:creationId xmlns:a16="http://schemas.microsoft.com/office/drawing/2014/main" id="{ED762B5D-7129-8E4A-9B52-03E523BF9A34}"/>
                </a:ext>
              </a:extLst>
            </p:cNvPr>
            <p:cNvSpPr/>
            <p:nvPr/>
          </p:nvSpPr>
          <p:spPr>
            <a:xfrm>
              <a:off x="2040328" y="3626629"/>
              <a:ext cx="3998820" cy="1658201"/>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3626628"/>
              <a:ext cx="3998820" cy="1658201"/>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 have posted 3 photos today.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Get the new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filters for £0.99 </a:t>
              </a:r>
            </a:p>
          </p:txBody>
        </p:sp>
        <p:sp>
          <p:nvSpPr>
            <p:cNvPr id="48" name="Title 1">
              <a:extLst>
                <a:ext uri="{FF2B5EF4-FFF2-40B4-BE49-F238E27FC236}">
                  <a16:creationId xmlns:a16="http://schemas.microsoft.com/office/drawing/2014/main" id="{86EB57CB-31CC-1B40-83C7-D1E12BDFC72B}"/>
                </a:ext>
              </a:extLst>
            </p:cNvPr>
            <p:cNvSpPr txBox="1">
              <a:spLocks/>
            </p:cNvSpPr>
            <p:nvPr/>
          </p:nvSpPr>
          <p:spPr>
            <a:xfrm>
              <a:off x="7685632" y="1080000"/>
              <a:ext cx="7385606"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Allow notifications?</a:t>
              </a:r>
            </a:p>
          </p:txBody>
        </p:sp>
        <p:sp>
          <p:nvSpPr>
            <p:cNvPr id="47" name="Rounded Rectangle 46">
              <a:extLst>
                <a:ext uri="{FF2B5EF4-FFF2-40B4-BE49-F238E27FC236}">
                  <a16:creationId xmlns:a16="http://schemas.microsoft.com/office/drawing/2014/main" id="{599FBD06-D761-0B40-880F-A62C47076433}"/>
                </a:ext>
              </a:extLst>
            </p:cNvPr>
            <p:cNvSpPr/>
            <p:nvPr/>
          </p:nvSpPr>
          <p:spPr>
            <a:xfrm>
              <a:off x="2040328" y="5482433"/>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itle 1">
              <a:extLst>
                <a:ext uri="{FF2B5EF4-FFF2-40B4-BE49-F238E27FC236}">
                  <a16:creationId xmlns:a16="http://schemas.microsoft.com/office/drawing/2014/main" id="{B122FF43-C367-024A-BCCE-ADDBC3634111}"/>
                </a:ext>
              </a:extLst>
            </p:cNvPr>
            <p:cNvSpPr txBox="1">
              <a:spLocks/>
            </p:cNvSpPr>
            <p:nvPr/>
          </p:nvSpPr>
          <p:spPr>
            <a:xfrm>
              <a:off x="2040328" y="5482432"/>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find out what events are happening in Sheffield near you.</a:t>
              </a:r>
            </a:p>
          </p:txBody>
        </p:sp>
        <p:sp>
          <p:nvSpPr>
            <p:cNvPr id="65" name="Rounded Rectangle 64">
              <a:extLst>
                <a:ext uri="{FF2B5EF4-FFF2-40B4-BE49-F238E27FC236}">
                  <a16:creationId xmlns:a16="http://schemas.microsoft.com/office/drawing/2014/main" id="{DB4B918D-1F1F-1C4B-851D-A8676344A286}"/>
                </a:ext>
              </a:extLst>
            </p:cNvPr>
            <p:cNvSpPr/>
            <p:nvPr/>
          </p:nvSpPr>
          <p:spPr>
            <a:xfrm>
              <a:off x="2040328" y="7221884"/>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itle 1">
              <a:extLst>
                <a:ext uri="{FF2B5EF4-FFF2-40B4-BE49-F238E27FC236}">
                  <a16:creationId xmlns:a16="http://schemas.microsoft.com/office/drawing/2014/main" id="{6A6269A5-B70F-D44F-AB8F-757996BB98A2}"/>
                </a:ext>
              </a:extLst>
            </p:cNvPr>
            <p:cNvSpPr txBox="1">
              <a:spLocks/>
            </p:cNvSpPr>
            <p:nvPr/>
          </p:nvSpPr>
          <p:spPr>
            <a:xfrm>
              <a:off x="2040328" y="7221883"/>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your contact </a:t>
              </a:r>
              <a:r>
                <a:rPr lang="en-GB" sz="2000" b="1" dirty="0" err="1">
                  <a:solidFill>
                    <a:schemeClr val="bg1">
                      <a:lumMod val="50000"/>
                    </a:schemeClr>
                  </a:solidFill>
                  <a:latin typeface="Overpass Mono" pitchFamily="49" charset="77"/>
                  <a:ea typeface="Calibri"/>
                  <a:cs typeface="Calibri"/>
                  <a:sym typeface="Calibri"/>
                </a:rPr>
                <a:t>MatildaG</a:t>
              </a:r>
              <a:r>
                <a:rPr lang="en-GB" sz="2000" b="1" dirty="0">
                  <a:solidFill>
                    <a:schemeClr val="bg1">
                      <a:lumMod val="50000"/>
                    </a:schemeClr>
                  </a:solidFill>
                  <a:latin typeface="Overpass Mono" pitchFamily="49" charset="77"/>
                  <a:ea typeface="Calibri"/>
                  <a:cs typeface="Calibri"/>
                  <a:sym typeface="Calibri"/>
                </a:rPr>
                <a:t> is on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Connect?</a:t>
              </a:r>
            </a:p>
          </p:txBody>
        </p:sp>
        <p:grpSp>
          <p:nvGrpSpPr>
            <p:cNvPr id="67" name="Group 66">
              <a:extLst>
                <a:ext uri="{FF2B5EF4-FFF2-40B4-BE49-F238E27FC236}">
                  <a16:creationId xmlns:a16="http://schemas.microsoft.com/office/drawing/2014/main" id="{EDF57FCF-33DC-884A-AA28-9B804C7DBB12}"/>
                </a:ext>
              </a:extLst>
            </p:cNvPr>
            <p:cNvGrpSpPr/>
            <p:nvPr/>
          </p:nvGrpSpPr>
          <p:grpSpPr>
            <a:xfrm>
              <a:off x="8596607" y="2864067"/>
              <a:ext cx="5932277" cy="3888118"/>
              <a:chOff x="8006145" y="1734206"/>
              <a:chExt cx="5932277" cy="3888118"/>
            </a:xfrm>
          </p:grpSpPr>
          <p:sp>
            <p:nvSpPr>
              <p:cNvPr id="68" name="Rectangle 67">
                <a:extLst>
                  <a:ext uri="{FF2B5EF4-FFF2-40B4-BE49-F238E27FC236}">
                    <a16:creationId xmlns:a16="http://schemas.microsoft.com/office/drawing/2014/main" id="{656D0753-E9C6-8747-B1C8-9AFC75FDFBB3}"/>
                  </a:ext>
                </a:extLst>
              </p:cNvPr>
              <p:cNvSpPr/>
              <p:nvPr/>
            </p:nvSpPr>
            <p:spPr>
              <a:xfrm>
                <a:off x="8006145" y="1734207"/>
                <a:ext cx="5932277" cy="388811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a:extLst>
                  <a:ext uri="{FF2B5EF4-FFF2-40B4-BE49-F238E27FC236}">
                    <a16:creationId xmlns:a16="http://schemas.microsoft.com/office/drawing/2014/main" id="{C2A0453C-44D1-1343-9475-548AD363064F}"/>
                  </a:ext>
                </a:extLst>
              </p:cNvPr>
              <p:cNvSpPr/>
              <p:nvPr/>
            </p:nvSpPr>
            <p:spPr>
              <a:xfrm>
                <a:off x="8006145" y="1734206"/>
                <a:ext cx="5932277"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ounded Rectangle 69">
                <a:extLst>
                  <a:ext uri="{FF2B5EF4-FFF2-40B4-BE49-F238E27FC236}">
                    <a16:creationId xmlns:a16="http://schemas.microsoft.com/office/drawing/2014/main" id="{E8B0DA26-A0E4-C147-B55E-BEDBFA20A6AF}"/>
                  </a:ext>
                </a:extLst>
              </p:cNvPr>
              <p:cNvSpPr/>
              <p:nvPr/>
            </p:nvSpPr>
            <p:spPr>
              <a:xfrm>
                <a:off x="13542147" y="2482302"/>
                <a:ext cx="201578" cy="124433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1" name="Group 70">
                <a:extLst>
                  <a:ext uri="{FF2B5EF4-FFF2-40B4-BE49-F238E27FC236}">
                    <a16:creationId xmlns:a16="http://schemas.microsoft.com/office/drawing/2014/main" id="{F480AE77-63E3-8241-BE4F-043ACFD1DC6C}"/>
                  </a:ext>
                </a:extLst>
              </p:cNvPr>
              <p:cNvGrpSpPr/>
              <p:nvPr/>
            </p:nvGrpSpPr>
            <p:grpSpPr>
              <a:xfrm>
                <a:off x="8206961" y="1945760"/>
                <a:ext cx="624634" cy="177375"/>
                <a:chOff x="2886740" y="1651000"/>
                <a:chExt cx="651096" cy="175437"/>
              </a:xfrm>
            </p:grpSpPr>
            <p:sp>
              <p:nvSpPr>
                <p:cNvPr id="76" name="Oval 75">
                  <a:extLst>
                    <a:ext uri="{FF2B5EF4-FFF2-40B4-BE49-F238E27FC236}">
                      <a16:creationId xmlns:a16="http://schemas.microsoft.com/office/drawing/2014/main" id="{E6DE65B5-2D26-8246-9E58-A9B747F82445}"/>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C9AD4764-86E7-DD40-8311-053530C41E52}"/>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636EFEF5-5D21-DC4F-9ED0-3BDCF9FE77CE}"/>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2" name="Rounded Rectangle 71">
                <a:extLst>
                  <a:ext uri="{FF2B5EF4-FFF2-40B4-BE49-F238E27FC236}">
                    <a16:creationId xmlns:a16="http://schemas.microsoft.com/office/drawing/2014/main" id="{C42DBF57-212B-1943-914B-439893A6480D}"/>
                  </a:ext>
                </a:extLst>
              </p:cNvPr>
              <p:cNvSpPr/>
              <p:nvPr/>
            </p:nvSpPr>
            <p:spPr>
              <a:xfrm>
                <a:off x="9145365" y="1875117"/>
                <a:ext cx="4396781"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itle 1">
                <a:extLst>
                  <a:ext uri="{FF2B5EF4-FFF2-40B4-BE49-F238E27FC236}">
                    <a16:creationId xmlns:a16="http://schemas.microsoft.com/office/drawing/2014/main" id="{F8ADFD8B-65CD-D947-8CD7-DD7E95792518}"/>
                  </a:ext>
                </a:extLst>
              </p:cNvPr>
              <p:cNvSpPr txBox="1">
                <a:spLocks/>
              </p:cNvSpPr>
              <p:nvPr/>
            </p:nvSpPr>
            <p:spPr>
              <a:xfrm>
                <a:off x="8436471" y="3092751"/>
                <a:ext cx="4487995" cy="146543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200" dirty="0">
                    <a:solidFill>
                      <a:schemeClr val="dk1"/>
                    </a:solidFill>
                    <a:latin typeface="Overpass Mono" pitchFamily="49" charset="77"/>
                    <a:ea typeface="Calibri"/>
                    <a:cs typeface="Calibri"/>
                    <a:sym typeface="Calibri"/>
                  </a:rPr>
                  <a:t>Bilal ticks the box that allows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to send him notifications:</a:t>
                </a:r>
              </a:p>
            </p:txBody>
          </p:sp>
        </p:grpSp>
      </p:grpSp>
      <p:sp>
        <p:nvSpPr>
          <p:cNvPr id="57" name="Rectangle 56">
            <a:extLst>
              <a:ext uri="{FF2B5EF4-FFF2-40B4-BE49-F238E27FC236}">
                <a16:creationId xmlns:a16="http://schemas.microsoft.com/office/drawing/2014/main" id="{049104B0-0E41-A340-9F54-C93817320C5E}"/>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 name="Group 57">
            <a:extLst>
              <a:ext uri="{FF2B5EF4-FFF2-40B4-BE49-F238E27FC236}">
                <a16:creationId xmlns:a16="http://schemas.microsoft.com/office/drawing/2014/main" id="{D30D25C8-230F-5F44-AE40-6E9A62DA51F7}"/>
              </a:ext>
            </a:extLst>
          </p:cNvPr>
          <p:cNvGrpSpPr/>
          <p:nvPr/>
        </p:nvGrpSpPr>
        <p:grpSpPr>
          <a:xfrm>
            <a:off x="2465806" y="2713394"/>
            <a:ext cx="11155513" cy="4281677"/>
            <a:chOff x="2035553" y="2593255"/>
            <a:chExt cx="11155513" cy="4281677"/>
          </a:xfrm>
        </p:grpSpPr>
        <p:sp>
          <p:nvSpPr>
            <p:cNvPr id="59" name="Rectangle 58">
              <a:extLst>
                <a:ext uri="{FF2B5EF4-FFF2-40B4-BE49-F238E27FC236}">
                  <a16:creationId xmlns:a16="http://schemas.microsoft.com/office/drawing/2014/main" id="{BD526676-503E-F543-86C7-A329F86208B4}"/>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a:extLst>
                <a:ext uri="{FF2B5EF4-FFF2-40B4-BE49-F238E27FC236}">
                  <a16:creationId xmlns:a16="http://schemas.microsoft.com/office/drawing/2014/main" id="{B7A3E2C2-A56A-A44A-814B-172E9EFB2EF7}"/>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 Placeholder 9">
              <a:extLst>
                <a:ext uri="{FF2B5EF4-FFF2-40B4-BE49-F238E27FC236}">
                  <a16:creationId xmlns:a16="http://schemas.microsoft.com/office/drawing/2014/main" id="{56525539-88F1-914E-B05B-CA9D14188DAB}"/>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Notifications</a:t>
              </a:r>
              <a:endParaRPr lang="en-US" sz="2800" dirty="0"/>
            </a:p>
          </p:txBody>
        </p:sp>
        <p:grpSp>
          <p:nvGrpSpPr>
            <p:cNvPr id="62" name="Group 61">
              <a:extLst>
                <a:ext uri="{FF2B5EF4-FFF2-40B4-BE49-F238E27FC236}">
                  <a16:creationId xmlns:a16="http://schemas.microsoft.com/office/drawing/2014/main" id="{6A13FE89-67AF-084D-9A16-72E1ABD77732}"/>
                </a:ext>
              </a:extLst>
            </p:cNvPr>
            <p:cNvGrpSpPr/>
            <p:nvPr/>
          </p:nvGrpSpPr>
          <p:grpSpPr>
            <a:xfrm>
              <a:off x="2158072" y="2680893"/>
              <a:ext cx="366748" cy="366748"/>
              <a:chOff x="2118558" y="2663960"/>
              <a:chExt cx="366748" cy="366748"/>
            </a:xfrm>
          </p:grpSpPr>
          <p:sp>
            <p:nvSpPr>
              <p:cNvPr id="82" name="Rectangle 81">
                <a:extLst>
                  <a:ext uri="{FF2B5EF4-FFF2-40B4-BE49-F238E27FC236}">
                    <a16:creationId xmlns:a16="http://schemas.microsoft.com/office/drawing/2014/main" id="{2B4DCB36-BF8B-E741-B6CD-63F4794C8B6F}"/>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3" name="Straight Connector 82">
                <a:extLst>
                  <a:ext uri="{FF2B5EF4-FFF2-40B4-BE49-F238E27FC236}">
                    <a16:creationId xmlns:a16="http://schemas.microsoft.com/office/drawing/2014/main" id="{41C38BF6-C854-1D47-9599-289B3133750F}"/>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63" name="Group 62">
              <a:extLst>
                <a:ext uri="{FF2B5EF4-FFF2-40B4-BE49-F238E27FC236}">
                  <a16:creationId xmlns:a16="http://schemas.microsoft.com/office/drawing/2014/main" id="{BD3B1083-E5A9-DA43-8AB0-3964B684C2F8}"/>
                </a:ext>
              </a:extLst>
            </p:cNvPr>
            <p:cNvGrpSpPr/>
            <p:nvPr/>
          </p:nvGrpSpPr>
          <p:grpSpPr>
            <a:xfrm>
              <a:off x="12290940" y="2686867"/>
              <a:ext cx="776902" cy="366748"/>
              <a:chOff x="10581098" y="2669934"/>
              <a:chExt cx="776902" cy="366748"/>
            </a:xfrm>
          </p:grpSpPr>
          <p:sp>
            <p:nvSpPr>
              <p:cNvPr id="74" name="Rectangle 73">
                <a:extLst>
                  <a:ext uri="{FF2B5EF4-FFF2-40B4-BE49-F238E27FC236}">
                    <a16:creationId xmlns:a16="http://schemas.microsoft.com/office/drawing/2014/main" id="{8774D7EC-B610-D645-A407-B1034CCBBC1C}"/>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BB70465B-9B91-754F-94DB-3B3725DD8637}"/>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riangle 79">
                <a:extLst>
                  <a:ext uri="{FF2B5EF4-FFF2-40B4-BE49-F238E27FC236}">
                    <a16:creationId xmlns:a16="http://schemas.microsoft.com/office/drawing/2014/main" id="{E826D3E4-DF7F-7D4A-A6EA-F1871C92FE9C}"/>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riangle 80">
                <a:extLst>
                  <a:ext uri="{FF2B5EF4-FFF2-40B4-BE49-F238E27FC236}">
                    <a16:creationId xmlns:a16="http://schemas.microsoft.com/office/drawing/2014/main" id="{EBCBBF35-108F-C94F-9ABC-29C0C4C987A4}"/>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3" name="Text Placeholder 12">
              <a:extLst>
                <a:ext uri="{FF2B5EF4-FFF2-40B4-BE49-F238E27FC236}">
                  <a16:creationId xmlns:a16="http://schemas.microsoft.com/office/drawing/2014/main" id="{D90E3053-0D49-E744-A69B-DFDED73168EF}"/>
                </a:ext>
              </a:extLst>
            </p:cNvPr>
            <p:cNvSpPr txBox="1">
              <a:spLocks/>
            </p:cNvSpPr>
            <p:nvPr/>
          </p:nvSpPr>
          <p:spPr>
            <a:xfrm>
              <a:off x="2954791" y="4577561"/>
              <a:ext cx="9317035" cy="1038506"/>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10000"/>
                </a:lnSpc>
                <a:spcBef>
                  <a:spcPts val="0"/>
                </a:spcBef>
              </a:pPr>
              <a:r>
                <a:rPr lang="en-GB" sz="2400" b="0" dirty="0">
                  <a:solidFill>
                    <a:srgbClr val="019967"/>
                  </a:solidFill>
                </a:rPr>
                <a:t>If Bilal changes his mind and no longer wants push notifications, what can he do?</a:t>
              </a:r>
            </a:p>
          </p:txBody>
        </p:sp>
      </p:grpSp>
    </p:spTree>
    <p:extLst>
      <p:ext uri="{BB962C8B-B14F-4D97-AF65-F5344CB8AC3E}">
        <p14:creationId xmlns:p14="http://schemas.microsoft.com/office/powerpoint/2010/main" val="18959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53" presetClass="entr" presetSubtype="16"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 calcmode="lin" valueType="num">
                                      <p:cBhvr>
                                        <p:cTn id="10" dur="500" fill="hold"/>
                                        <p:tgtEl>
                                          <p:spTgt spid="58"/>
                                        </p:tgtEl>
                                        <p:attrNameLst>
                                          <p:attrName>ppt_w</p:attrName>
                                        </p:attrNameLst>
                                      </p:cBhvr>
                                      <p:tavLst>
                                        <p:tav tm="0">
                                          <p:val>
                                            <p:fltVal val="0"/>
                                          </p:val>
                                        </p:tav>
                                        <p:tav tm="100000">
                                          <p:val>
                                            <p:strVal val="#ppt_w"/>
                                          </p:val>
                                        </p:tav>
                                      </p:tavLst>
                                    </p:anim>
                                    <p:anim calcmode="lin" valueType="num">
                                      <p:cBhvr>
                                        <p:cTn id="11" dur="500" fill="hold"/>
                                        <p:tgtEl>
                                          <p:spTgt spid="58"/>
                                        </p:tgtEl>
                                        <p:attrNameLst>
                                          <p:attrName>ppt_h</p:attrName>
                                        </p:attrNameLst>
                                      </p:cBhvr>
                                      <p:tavLst>
                                        <p:tav tm="0">
                                          <p:val>
                                            <p:fltVal val="0"/>
                                          </p:val>
                                        </p:tav>
                                        <p:tav tm="100000">
                                          <p:val>
                                            <p:strVal val="#ppt_h"/>
                                          </p:val>
                                        </p:tav>
                                      </p:tavLst>
                                    </p:anim>
                                    <p:animEffect transition="in" filter="fade">
                                      <p:cBhvr>
                                        <p:cTn id="1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7A99F0B-A54C-F745-BD95-2416F4D4FBD1}"/>
              </a:ext>
            </a:extLst>
          </p:cNvPr>
          <p:cNvGrpSpPr/>
          <p:nvPr/>
        </p:nvGrpSpPr>
        <p:grpSpPr>
          <a:xfrm>
            <a:off x="10595144" y="2309479"/>
            <a:ext cx="4897461" cy="5969104"/>
            <a:chOff x="10595144" y="2309479"/>
            <a:chExt cx="4897461" cy="5969104"/>
          </a:xfrm>
        </p:grpSpPr>
        <p:grpSp>
          <p:nvGrpSpPr>
            <p:cNvPr id="50" name="Group 49">
              <a:extLst>
                <a:ext uri="{FF2B5EF4-FFF2-40B4-BE49-F238E27FC236}">
                  <a16:creationId xmlns:a16="http://schemas.microsoft.com/office/drawing/2014/main" id="{3EB7DB28-78BB-2F4E-B470-1B4342CC2506}"/>
                </a:ext>
              </a:extLst>
            </p:cNvPr>
            <p:cNvGrpSpPr/>
            <p:nvPr/>
          </p:nvGrpSpPr>
          <p:grpSpPr>
            <a:xfrm>
              <a:off x="10595144" y="2309479"/>
              <a:ext cx="4897461" cy="5969104"/>
              <a:chOff x="2125131" y="4990838"/>
              <a:chExt cx="4897461" cy="5969104"/>
            </a:xfrm>
          </p:grpSpPr>
          <p:sp>
            <p:nvSpPr>
              <p:cNvPr id="51" name="Rectangle 50">
                <a:extLst>
                  <a:ext uri="{FF2B5EF4-FFF2-40B4-BE49-F238E27FC236}">
                    <a16:creationId xmlns:a16="http://schemas.microsoft.com/office/drawing/2014/main" id="{AC382254-FFA4-F148-AA51-F3E3DF1A236F}"/>
                  </a:ext>
                </a:extLst>
              </p:cNvPr>
              <p:cNvSpPr/>
              <p:nvPr/>
            </p:nvSpPr>
            <p:spPr>
              <a:xfrm>
                <a:off x="2125131" y="5295572"/>
                <a:ext cx="4592728" cy="5664370"/>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4" name="Picture 53">
                <a:extLst>
                  <a:ext uri="{FF2B5EF4-FFF2-40B4-BE49-F238E27FC236}">
                    <a16:creationId xmlns:a16="http://schemas.microsoft.com/office/drawing/2014/main" id="{DE305F96-4964-B945-9DE4-F36313363D3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grpSp>
        <p:pic>
          <p:nvPicPr>
            <p:cNvPr id="3" name="Graphic 2">
              <a:extLst>
                <a:ext uri="{FF2B5EF4-FFF2-40B4-BE49-F238E27FC236}">
                  <a16:creationId xmlns:a16="http://schemas.microsoft.com/office/drawing/2014/main" id="{8DFBD23D-9FDA-3A4D-ABCB-701521390D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803952" y="3065148"/>
              <a:ext cx="2209800" cy="4762500"/>
            </a:xfrm>
            <a:prstGeom prst="rect">
              <a:avLst/>
            </a:prstGeom>
          </p:spPr>
        </p:pic>
      </p:grpSp>
      <p:sp>
        <p:nvSpPr>
          <p:cNvPr id="31" name="Title 1">
            <a:extLst>
              <a:ext uri="{FF2B5EF4-FFF2-40B4-BE49-F238E27FC236}">
                <a16:creationId xmlns:a16="http://schemas.microsoft.com/office/drawing/2014/main" id="{0EEE60F1-27A0-9745-90AF-517B342217BD}"/>
              </a:ext>
            </a:extLst>
          </p:cNvPr>
          <p:cNvSpPr txBox="1">
            <a:spLocks/>
          </p:cNvSpPr>
          <p:nvPr/>
        </p:nvSpPr>
        <p:spPr>
          <a:xfrm>
            <a:off x="692201" y="623481"/>
            <a:ext cx="8419715" cy="1349698"/>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a digital footprint?</a:t>
            </a:r>
          </a:p>
        </p:txBody>
      </p:sp>
      <p:grpSp>
        <p:nvGrpSpPr>
          <p:cNvPr id="38" name="Group 37">
            <a:extLst>
              <a:ext uri="{FF2B5EF4-FFF2-40B4-BE49-F238E27FC236}">
                <a16:creationId xmlns:a16="http://schemas.microsoft.com/office/drawing/2014/main" id="{91FEE237-D98F-E242-AF40-E89175832B9E}"/>
              </a:ext>
            </a:extLst>
          </p:cNvPr>
          <p:cNvGrpSpPr/>
          <p:nvPr/>
        </p:nvGrpSpPr>
        <p:grpSpPr>
          <a:xfrm>
            <a:off x="764983" y="2319862"/>
            <a:ext cx="6159707" cy="3386909"/>
            <a:chOff x="8585153" y="4668988"/>
            <a:chExt cx="6159707" cy="3386909"/>
          </a:xfrm>
        </p:grpSpPr>
        <p:sp>
          <p:nvSpPr>
            <p:cNvPr id="39" name="Rectangle 38">
              <a:extLst>
                <a:ext uri="{FF2B5EF4-FFF2-40B4-BE49-F238E27FC236}">
                  <a16:creationId xmlns:a16="http://schemas.microsoft.com/office/drawing/2014/main" id="{7B34FA8F-9E81-954A-A844-3B72C9E7F7C0}"/>
                </a:ext>
              </a:extLst>
            </p:cNvPr>
            <p:cNvSpPr/>
            <p:nvPr/>
          </p:nvSpPr>
          <p:spPr>
            <a:xfrm>
              <a:off x="8585153" y="4917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0" name="Group 39">
              <a:extLst>
                <a:ext uri="{FF2B5EF4-FFF2-40B4-BE49-F238E27FC236}">
                  <a16:creationId xmlns:a16="http://schemas.microsoft.com/office/drawing/2014/main" id="{268D5ED5-A69F-6A4D-B50D-C0E06AE26E47}"/>
                </a:ext>
              </a:extLst>
            </p:cNvPr>
            <p:cNvGrpSpPr/>
            <p:nvPr/>
          </p:nvGrpSpPr>
          <p:grpSpPr>
            <a:xfrm>
              <a:off x="14247172" y="4668988"/>
              <a:ext cx="497688" cy="497689"/>
              <a:chOff x="15025689" y="1401052"/>
              <a:chExt cx="497688" cy="497689"/>
            </a:xfrm>
          </p:grpSpPr>
          <p:sp>
            <p:nvSpPr>
              <p:cNvPr id="43" name="Oval 42">
                <a:extLst>
                  <a:ext uri="{FF2B5EF4-FFF2-40B4-BE49-F238E27FC236}">
                    <a16:creationId xmlns:a16="http://schemas.microsoft.com/office/drawing/2014/main" id="{2ABED697-893F-1D4F-BED4-D423A9428B43}"/>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Content Placeholder 3">
                <a:extLst>
                  <a:ext uri="{FF2B5EF4-FFF2-40B4-BE49-F238E27FC236}">
                    <a16:creationId xmlns:a16="http://schemas.microsoft.com/office/drawing/2014/main" id="{EC7A4776-CABD-9746-9296-56D65CA7F932}"/>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42" name="Title 1">
              <a:extLst>
                <a:ext uri="{FF2B5EF4-FFF2-40B4-BE49-F238E27FC236}">
                  <a16:creationId xmlns:a16="http://schemas.microsoft.com/office/drawing/2014/main" id="{BA84124A-2ECD-824E-B0D0-ED387C8F57BB}"/>
                </a:ext>
              </a:extLst>
            </p:cNvPr>
            <p:cNvSpPr txBox="1">
              <a:spLocks/>
            </p:cNvSpPr>
            <p:nvPr/>
          </p:nvSpPr>
          <p:spPr>
            <a:xfrm>
              <a:off x="9045914" y="4929125"/>
              <a:ext cx="4726337"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Ella has a public profile on </a:t>
              </a:r>
              <a:r>
                <a:rPr lang="en-GB" sz="2400" dirty="0" err="1">
                  <a:solidFill>
                    <a:schemeClr val="dk1"/>
                  </a:solidFill>
                  <a:latin typeface="Overpass Mono" pitchFamily="49" charset="77"/>
                  <a:ea typeface="Calibri"/>
                  <a:cs typeface="Calibri"/>
                  <a:sym typeface="Calibri"/>
                </a:rPr>
                <a:t>Pix</a:t>
              </a:r>
              <a:r>
                <a:rPr lang="en-GB" sz="2400" dirty="0">
                  <a:solidFill>
                    <a:schemeClr val="dk1"/>
                  </a:solidFill>
                  <a:latin typeface="Overpass Mono" pitchFamily="49" charset="77"/>
                  <a:ea typeface="Calibri"/>
                  <a:cs typeface="Calibri"/>
                  <a:sym typeface="Calibri"/>
                </a:rPr>
                <a:t>. She uploads some pictures from a birthday party.</a:t>
              </a:r>
            </a:p>
          </p:txBody>
        </p:sp>
      </p:grpSp>
      <p:grpSp>
        <p:nvGrpSpPr>
          <p:cNvPr id="45" name="Group 44">
            <a:extLst>
              <a:ext uri="{FF2B5EF4-FFF2-40B4-BE49-F238E27FC236}">
                <a16:creationId xmlns:a16="http://schemas.microsoft.com/office/drawing/2014/main" id="{A5B5CD39-494F-E843-8E53-3CF06FB9F475}"/>
              </a:ext>
            </a:extLst>
          </p:cNvPr>
          <p:cNvGrpSpPr/>
          <p:nvPr/>
        </p:nvGrpSpPr>
        <p:grpSpPr>
          <a:xfrm>
            <a:off x="7399612" y="1411185"/>
            <a:ext cx="4212083" cy="3160815"/>
            <a:chOff x="2810509" y="4990838"/>
            <a:chExt cx="4212083" cy="3160815"/>
          </a:xfrm>
        </p:grpSpPr>
        <p:sp>
          <p:nvSpPr>
            <p:cNvPr id="46" name="Rectangle 45">
              <a:extLst>
                <a:ext uri="{FF2B5EF4-FFF2-40B4-BE49-F238E27FC236}">
                  <a16:creationId xmlns:a16="http://schemas.microsoft.com/office/drawing/2014/main" id="{9E5DB620-0DB7-474B-BA87-9E2EF616C2D2}"/>
                </a:ext>
              </a:extLst>
            </p:cNvPr>
            <p:cNvSpPr/>
            <p:nvPr/>
          </p:nvSpPr>
          <p:spPr>
            <a:xfrm>
              <a:off x="2810509" y="5295572"/>
              <a:ext cx="3907350" cy="2856081"/>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8" name="Picture 47">
              <a:extLst>
                <a:ext uri="{FF2B5EF4-FFF2-40B4-BE49-F238E27FC236}">
                  <a16:creationId xmlns:a16="http://schemas.microsoft.com/office/drawing/2014/main" id="{84892974-94D3-3942-9AF9-5AB05E9FF9B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9" name="Title 1">
              <a:extLst>
                <a:ext uri="{FF2B5EF4-FFF2-40B4-BE49-F238E27FC236}">
                  <a16:creationId xmlns:a16="http://schemas.microsoft.com/office/drawing/2014/main" id="{AECC7E1F-1A91-3144-9138-398DB5D09191}"/>
                </a:ext>
              </a:extLst>
            </p:cNvPr>
            <p:cNvSpPr txBox="1">
              <a:spLocks/>
            </p:cNvSpPr>
            <p:nvPr/>
          </p:nvSpPr>
          <p:spPr>
            <a:xfrm>
              <a:off x="3182697" y="5422741"/>
              <a:ext cx="3535163" cy="2728912"/>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10000"/>
                </a:lnSpc>
              </a:pPr>
              <a:r>
                <a:rPr lang="en-US" sz="2400" spc="-150" dirty="0">
                  <a:solidFill>
                    <a:srgbClr val="791D7E"/>
                  </a:solidFill>
                  <a:latin typeface="Overpass Mono" pitchFamily="49" charset="77"/>
                </a:rPr>
                <a:t>Ella is concerned about her </a:t>
              </a:r>
              <a:r>
                <a:rPr lang="en-US" sz="2400" b="1" spc="-150" dirty="0">
                  <a:solidFill>
                    <a:srgbClr val="791D7E"/>
                  </a:solidFill>
                  <a:latin typeface="Overpass Mono" pitchFamily="49" charset="77"/>
                </a:rPr>
                <a:t>digital footprint.</a:t>
              </a:r>
            </a:p>
          </p:txBody>
        </p:sp>
      </p:grpSp>
      <p:grpSp>
        <p:nvGrpSpPr>
          <p:cNvPr id="32" name="Group 31">
            <a:extLst>
              <a:ext uri="{FF2B5EF4-FFF2-40B4-BE49-F238E27FC236}">
                <a16:creationId xmlns:a16="http://schemas.microsoft.com/office/drawing/2014/main" id="{08FC7AE2-5DA5-2B4C-8623-99CF6145D4A8}"/>
              </a:ext>
            </a:extLst>
          </p:cNvPr>
          <p:cNvGrpSpPr/>
          <p:nvPr/>
        </p:nvGrpSpPr>
        <p:grpSpPr>
          <a:xfrm>
            <a:off x="2615717" y="5294031"/>
            <a:ext cx="6159707" cy="3386909"/>
            <a:chOff x="9381020" y="350988"/>
            <a:chExt cx="6159707" cy="3386909"/>
          </a:xfrm>
        </p:grpSpPr>
        <p:sp>
          <p:nvSpPr>
            <p:cNvPr id="33" name="Rectangle 32">
              <a:extLst>
                <a:ext uri="{FF2B5EF4-FFF2-40B4-BE49-F238E27FC236}">
                  <a16:creationId xmlns:a16="http://schemas.microsoft.com/office/drawing/2014/main" id="{8E903744-5824-6A43-8068-97DD594B3CBD}"/>
                </a:ext>
              </a:extLst>
            </p:cNvPr>
            <p:cNvSpPr/>
            <p:nvPr/>
          </p:nvSpPr>
          <p:spPr>
            <a:xfrm>
              <a:off x="9381020"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4" name="Group 33">
              <a:extLst>
                <a:ext uri="{FF2B5EF4-FFF2-40B4-BE49-F238E27FC236}">
                  <a16:creationId xmlns:a16="http://schemas.microsoft.com/office/drawing/2014/main" id="{E6A10548-C339-8948-8BE0-0FF9EF148171}"/>
                </a:ext>
              </a:extLst>
            </p:cNvPr>
            <p:cNvGrpSpPr/>
            <p:nvPr/>
          </p:nvGrpSpPr>
          <p:grpSpPr>
            <a:xfrm>
              <a:off x="15043039" y="350988"/>
              <a:ext cx="497688" cy="497689"/>
              <a:chOff x="15025689" y="1401052"/>
              <a:chExt cx="497688" cy="497689"/>
            </a:xfrm>
          </p:grpSpPr>
          <p:sp>
            <p:nvSpPr>
              <p:cNvPr id="36" name="Oval 35">
                <a:extLst>
                  <a:ext uri="{FF2B5EF4-FFF2-40B4-BE49-F238E27FC236}">
                    <a16:creationId xmlns:a16="http://schemas.microsoft.com/office/drawing/2014/main" id="{2F02F992-D406-1B4F-AEDF-DA0D9BBE536B}"/>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ontent Placeholder 3">
                <a:extLst>
                  <a:ext uri="{FF2B5EF4-FFF2-40B4-BE49-F238E27FC236}">
                    <a16:creationId xmlns:a16="http://schemas.microsoft.com/office/drawing/2014/main" id="{9FC62F10-6F1F-864A-82D1-7A6DC30FDFEA}"/>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35" name="Title 1">
              <a:extLst>
                <a:ext uri="{FF2B5EF4-FFF2-40B4-BE49-F238E27FC236}">
                  <a16:creationId xmlns:a16="http://schemas.microsoft.com/office/drawing/2014/main" id="{442B25BA-6D2E-6F4B-998C-CFDB3B0C03FF}"/>
                </a:ext>
              </a:extLst>
            </p:cNvPr>
            <p:cNvSpPr txBox="1">
              <a:spLocks/>
            </p:cNvSpPr>
            <p:nvPr/>
          </p:nvSpPr>
          <p:spPr>
            <a:xfrm>
              <a:off x="9841780" y="611125"/>
              <a:ext cx="4952415"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The next day she changes her mind and wants to take the photos down.</a:t>
              </a:r>
            </a:p>
          </p:txBody>
        </p:sp>
      </p:grpSp>
    </p:spTree>
    <p:extLst>
      <p:ext uri="{BB962C8B-B14F-4D97-AF65-F5344CB8AC3E}">
        <p14:creationId xmlns:p14="http://schemas.microsoft.com/office/powerpoint/2010/main" val="1426595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5"/>
                                        </p:tgtEl>
                                        <p:attrNameLst>
                                          <p:attrName>style.visibility</p:attrName>
                                        </p:attrNameLst>
                                      </p:cBhvr>
                                      <p:to>
                                        <p:strVal val="visible"/>
                                      </p:to>
                                    </p:set>
                                    <p:anim calcmode="lin" valueType="num">
                                      <p:cBhvr>
                                        <p:cTn id="26" dur="500" fill="hold"/>
                                        <p:tgtEl>
                                          <p:spTgt spid="45"/>
                                        </p:tgtEl>
                                        <p:attrNameLst>
                                          <p:attrName>ppt_w</p:attrName>
                                        </p:attrNameLst>
                                      </p:cBhvr>
                                      <p:tavLst>
                                        <p:tav tm="0">
                                          <p:val>
                                            <p:fltVal val="0"/>
                                          </p:val>
                                        </p:tav>
                                        <p:tav tm="100000">
                                          <p:val>
                                            <p:strVal val="#ppt_w"/>
                                          </p:val>
                                        </p:tav>
                                      </p:tavLst>
                                    </p:anim>
                                    <p:anim calcmode="lin" valueType="num">
                                      <p:cBhvr>
                                        <p:cTn id="27" dur="500" fill="hold"/>
                                        <p:tgtEl>
                                          <p:spTgt spid="45"/>
                                        </p:tgtEl>
                                        <p:attrNameLst>
                                          <p:attrName>ppt_h</p:attrName>
                                        </p:attrNameLst>
                                      </p:cBhvr>
                                      <p:tavLst>
                                        <p:tav tm="0">
                                          <p:val>
                                            <p:fltVal val="0"/>
                                          </p:val>
                                        </p:tav>
                                        <p:tav tm="100000">
                                          <p:val>
                                            <p:strVal val="#ppt_h"/>
                                          </p:val>
                                        </p:tav>
                                      </p:tavLst>
                                    </p:anim>
                                    <p:animEffect transition="in" filter="fade">
                                      <p:cBhvr>
                                        <p:cTn id="2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211B42D-CCE7-E944-AA8E-5346A6A305E0}"/>
              </a:ext>
            </a:extLst>
          </p:cNvPr>
          <p:cNvGrpSpPr/>
          <p:nvPr/>
        </p:nvGrpSpPr>
        <p:grpSpPr>
          <a:xfrm>
            <a:off x="692201" y="623481"/>
            <a:ext cx="14800404" cy="8057459"/>
            <a:chOff x="692201" y="623481"/>
            <a:chExt cx="14800404" cy="8057459"/>
          </a:xfrm>
        </p:grpSpPr>
        <p:grpSp>
          <p:nvGrpSpPr>
            <p:cNvPr id="2" name="Group 1">
              <a:extLst>
                <a:ext uri="{FF2B5EF4-FFF2-40B4-BE49-F238E27FC236}">
                  <a16:creationId xmlns:a16="http://schemas.microsoft.com/office/drawing/2014/main" id="{C7A99F0B-A54C-F745-BD95-2416F4D4FBD1}"/>
                </a:ext>
              </a:extLst>
            </p:cNvPr>
            <p:cNvGrpSpPr/>
            <p:nvPr/>
          </p:nvGrpSpPr>
          <p:grpSpPr>
            <a:xfrm>
              <a:off x="10595144" y="2309479"/>
              <a:ext cx="4897461" cy="5969104"/>
              <a:chOff x="10595144" y="2309479"/>
              <a:chExt cx="4897461" cy="5969104"/>
            </a:xfrm>
          </p:grpSpPr>
          <p:grpSp>
            <p:nvGrpSpPr>
              <p:cNvPr id="50" name="Group 49">
                <a:extLst>
                  <a:ext uri="{FF2B5EF4-FFF2-40B4-BE49-F238E27FC236}">
                    <a16:creationId xmlns:a16="http://schemas.microsoft.com/office/drawing/2014/main" id="{3EB7DB28-78BB-2F4E-B470-1B4342CC2506}"/>
                  </a:ext>
                </a:extLst>
              </p:cNvPr>
              <p:cNvGrpSpPr/>
              <p:nvPr/>
            </p:nvGrpSpPr>
            <p:grpSpPr>
              <a:xfrm>
                <a:off x="10595144" y="2309479"/>
                <a:ext cx="4897461" cy="5969104"/>
                <a:chOff x="2125131" y="4990838"/>
                <a:chExt cx="4897461" cy="5969104"/>
              </a:xfrm>
            </p:grpSpPr>
            <p:sp>
              <p:nvSpPr>
                <p:cNvPr id="51" name="Rectangle 50">
                  <a:extLst>
                    <a:ext uri="{FF2B5EF4-FFF2-40B4-BE49-F238E27FC236}">
                      <a16:creationId xmlns:a16="http://schemas.microsoft.com/office/drawing/2014/main" id="{AC382254-FFA4-F148-AA51-F3E3DF1A236F}"/>
                    </a:ext>
                  </a:extLst>
                </p:cNvPr>
                <p:cNvSpPr/>
                <p:nvPr/>
              </p:nvSpPr>
              <p:spPr>
                <a:xfrm>
                  <a:off x="2125131" y="5295572"/>
                  <a:ext cx="4592728" cy="5664370"/>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4" name="Picture 53">
                  <a:extLst>
                    <a:ext uri="{FF2B5EF4-FFF2-40B4-BE49-F238E27FC236}">
                      <a16:creationId xmlns:a16="http://schemas.microsoft.com/office/drawing/2014/main" id="{DE305F96-4964-B945-9DE4-F36313363D3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grpSp>
          <p:pic>
            <p:nvPicPr>
              <p:cNvPr id="3" name="Graphic 2">
                <a:extLst>
                  <a:ext uri="{FF2B5EF4-FFF2-40B4-BE49-F238E27FC236}">
                    <a16:creationId xmlns:a16="http://schemas.microsoft.com/office/drawing/2014/main" id="{8DFBD23D-9FDA-3A4D-ABCB-701521390D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803952" y="3065148"/>
                <a:ext cx="2209800" cy="4762500"/>
              </a:xfrm>
              <a:prstGeom prst="rect">
                <a:avLst/>
              </a:prstGeom>
            </p:spPr>
          </p:pic>
        </p:grpSp>
        <p:sp>
          <p:nvSpPr>
            <p:cNvPr id="31" name="Title 1">
              <a:extLst>
                <a:ext uri="{FF2B5EF4-FFF2-40B4-BE49-F238E27FC236}">
                  <a16:creationId xmlns:a16="http://schemas.microsoft.com/office/drawing/2014/main" id="{0EEE60F1-27A0-9745-90AF-517B342217BD}"/>
                </a:ext>
              </a:extLst>
            </p:cNvPr>
            <p:cNvSpPr txBox="1">
              <a:spLocks/>
            </p:cNvSpPr>
            <p:nvPr/>
          </p:nvSpPr>
          <p:spPr>
            <a:xfrm>
              <a:off x="692201" y="623481"/>
              <a:ext cx="8419715" cy="1349698"/>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a digital footprint?</a:t>
              </a:r>
            </a:p>
          </p:txBody>
        </p:sp>
        <p:grpSp>
          <p:nvGrpSpPr>
            <p:cNvPr id="38" name="Group 37">
              <a:extLst>
                <a:ext uri="{FF2B5EF4-FFF2-40B4-BE49-F238E27FC236}">
                  <a16:creationId xmlns:a16="http://schemas.microsoft.com/office/drawing/2014/main" id="{91FEE237-D98F-E242-AF40-E89175832B9E}"/>
                </a:ext>
              </a:extLst>
            </p:cNvPr>
            <p:cNvGrpSpPr/>
            <p:nvPr/>
          </p:nvGrpSpPr>
          <p:grpSpPr>
            <a:xfrm>
              <a:off x="764983" y="2319862"/>
              <a:ext cx="6159707" cy="3386909"/>
              <a:chOff x="8585153" y="4668988"/>
              <a:chExt cx="6159707" cy="3386909"/>
            </a:xfrm>
          </p:grpSpPr>
          <p:sp>
            <p:nvSpPr>
              <p:cNvPr id="39" name="Rectangle 38">
                <a:extLst>
                  <a:ext uri="{FF2B5EF4-FFF2-40B4-BE49-F238E27FC236}">
                    <a16:creationId xmlns:a16="http://schemas.microsoft.com/office/drawing/2014/main" id="{7B34FA8F-9E81-954A-A844-3B72C9E7F7C0}"/>
                  </a:ext>
                </a:extLst>
              </p:cNvPr>
              <p:cNvSpPr/>
              <p:nvPr/>
            </p:nvSpPr>
            <p:spPr>
              <a:xfrm>
                <a:off x="8585153" y="4917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0" name="Group 39">
                <a:extLst>
                  <a:ext uri="{FF2B5EF4-FFF2-40B4-BE49-F238E27FC236}">
                    <a16:creationId xmlns:a16="http://schemas.microsoft.com/office/drawing/2014/main" id="{268D5ED5-A69F-6A4D-B50D-C0E06AE26E47}"/>
                  </a:ext>
                </a:extLst>
              </p:cNvPr>
              <p:cNvGrpSpPr/>
              <p:nvPr/>
            </p:nvGrpSpPr>
            <p:grpSpPr>
              <a:xfrm>
                <a:off x="14247172" y="4668988"/>
                <a:ext cx="497688" cy="497689"/>
                <a:chOff x="15025689" y="1401052"/>
                <a:chExt cx="497688" cy="497689"/>
              </a:xfrm>
            </p:grpSpPr>
            <p:sp>
              <p:nvSpPr>
                <p:cNvPr id="43" name="Oval 42">
                  <a:extLst>
                    <a:ext uri="{FF2B5EF4-FFF2-40B4-BE49-F238E27FC236}">
                      <a16:creationId xmlns:a16="http://schemas.microsoft.com/office/drawing/2014/main" id="{2ABED697-893F-1D4F-BED4-D423A9428B43}"/>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Content Placeholder 3">
                  <a:extLst>
                    <a:ext uri="{FF2B5EF4-FFF2-40B4-BE49-F238E27FC236}">
                      <a16:creationId xmlns:a16="http://schemas.microsoft.com/office/drawing/2014/main" id="{EC7A4776-CABD-9746-9296-56D65CA7F932}"/>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42" name="Title 1">
                <a:extLst>
                  <a:ext uri="{FF2B5EF4-FFF2-40B4-BE49-F238E27FC236}">
                    <a16:creationId xmlns:a16="http://schemas.microsoft.com/office/drawing/2014/main" id="{BA84124A-2ECD-824E-B0D0-ED387C8F57BB}"/>
                  </a:ext>
                </a:extLst>
              </p:cNvPr>
              <p:cNvSpPr txBox="1">
                <a:spLocks/>
              </p:cNvSpPr>
              <p:nvPr/>
            </p:nvSpPr>
            <p:spPr>
              <a:xfrm>
                <a:off x="9045914" y="4929125"/>
                <a:ext cx="4726337"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Ella has a public profile on </a:t>
                </a:r>
                <a:r>
                  <a:rPr lang="en-GB" sz="2400" dirty="0" err="1">
                    <a:solidFill>
                      <a:schemeClr val="dk1"/>
                    </a:solidFill>
                    <a:latin typeface="Overpass Mono" pitchFamily="49" charset="77"/>
                    <a:ea typeface="Calibri"/>
                    <a:cs typeface="Calibri"/>
                    <a:sym typeface="Calibri"/>
                  </a:rPr>
                  <a:t>Pix</a:t>
                </a:r>
                <a:r>
                  <a:rPr lang="en-GB" sz="2400" dirty="0">
                    <a:solidFill>
                      <a:schemeClr val="dk1"/>
                    </a:solidFill>
                    <a:latin typeface="Overpass Mono" pitchFamily="49" charset="77"/>
                    <a:ea typeface="Calibri"/>
                    <a:cs typeface="Calibri"/>
                    <a:sym typeface="Calibri"/>
                  </a:rPr>
                  <a:t>. She uploads some pictures from a birthday party.</a:t>
                </a:r>
              </a:p>
            </p:txBody>
          </p:sp>
        </p:grpSp>
        <p:grpSp>
          <p:nvGrpSpPr>
            <p:cNvPr id="45" name="Group 44">
              <a:extLst>
                <a:ext uri="{FF2B5EF4-FFF2-40B4-BE49-F238E27FC236}">
                  <a16:creationId xmlns:a16="http://schemas.microsoft.com/office/drawing/2014/main" id="{A5B5CD39-494F-E843-8E53-3CF06FB9F475}"/>
                </a:ext>
              </a:extLst>
            </p:cNvPr>
            <p:cNvGrpSpPr/>
            <p:nvPr/>
          </p:nvGrpSpPr>
          <p:grpSpPr>
            <a:xfrm>
              <a:off x="7399612" y="1411185"/>
              <a:ext cx="4212083" cy="3160815"/>
              <a:chOff x="2810509" y="4990838"/>
              <a:chExt cx="4212083" cy="3160815"/>
            </a:xfrm>
          </p:grpSpPr>
          <p:sp>
            <p:nvSpPr>
              <p:cNvPr id="46" name="Rectangle 45">
                <a:extLst>
                  <a:ext uri="{FF2B5EF4-FFF2-40B4-BE49-F238E27FC236}">
                    <a16:creationId xmlns:a16="http://schemas.microsoft.com/office/drawing/2014/main" id="{9E5DB620-0DB7-474B-BA87-9E2EF616C2D2}"/>
                  </a:ext>
                </a:extLst>
              </p:cNvPr>
              <p:cNvSpPr/>
              <p:nvPr/>
            </p:nvSpPr>
            <p:spPr>
              <a:xfrm>
                <a:off x="2810509" y="5295572"/>
                <a:ext cx="3907350" cy="2856081"/>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8" name="Picture 47">
                <a:extLst>
                  <a:ext uri="{FF2B5EF4-FFF2-40B4-BE49-F238E27FC236}">
                    <a16:creationId xmlns:a16="http://schemas.microsoft.com/office/drawing/2014/main" id="{84892974-94D3-3942-9AF9-5AB05E9FF9B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9" name="Title 1">
                <a:extLst>
                  <a:ext uri="{FF2B5EF4-FFF2-40B4-BE49-F238E27FC236}">
                    <a16:creationId xmlns:a16="http://schemas.microsoft.com/office/drawing/2014/main" id="{AECC7E1F-1A91-3144-9138-398DB5D09191}"/>
                  </a:ext>
                </a:extLst>
              </p:cNvPr>
              <p:cNvSpPr txBox="1">
                <a:spLocks/>
              </p:cNvSpPr>
              <p:nvPr/>
            </p:nvSpPr>
            <p:spPr>
              <a:xfrm>
                <a:off x="3182697" y="5422741"/>
                <a:ext cx="3535163" cy="2728912"/>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10000"/>
                  </a:lnSpc>
                </a:pPr>
                <a:r>
                  <a:rPr lang="en-US" sz="2400" spc="-150" dirty="0">
                    <a:solidFill>
                      <a:srgbClr val="791D7E"/>
                    </a:solidFill>
                    <a:latin typeface="Overpass Mono" pitchFamily="49" charset="77"/>
                  </a:rPr>
                  <a:t>Ella is concerned about her </a:t>
                </a:r>
                <a:r>
                  <a:rPr lang="en-US" sz="2400" b="1" spc="-150" dirty="0">
                    <a:solidFill>
                      <a:srgbClr val="791D7E"/>
                    </a:solidFill>
                    <a:latin typeface="Overpass Mono" pitchFamily="49" charset="77"/>
                  </a:rPr>
                  <a:t>digital footprint.</a:t>
                </a:r>
              </a:p>
            </p:txBody>
          </p:sp>
        </p:grpSp>
        <p:grpSp>
          <p:nvGrpSpPr>
            <p:cNvPr id="32" name="Group 31">
              <a:extLst>
                <a:ext uri="{FF2B5EF4-FFF2-40B4-BE49-F238E27FC236}">
                  <a16:creationId xmlns:a16="http://schemas.microsoft.com/office/drawing/2014/main" id="{08FC7AE2-5DA5-2B4C-8623-99CF6145D4A8}"/>
                </a:ext>
              </a:extLst>
            </p:cNvPr>
            <p:cNvGrpSpPr/>
            <p:nvPr/>
          </p:nvGrpSpPr>
          <p:grpSpPr>
            <a:xfrm>
              <a:off x="2615717" y="5294031"/>
              <a:ext cx="6159707" cy="3386909"/>
              <a:chOff x="9381020" y="350988"/>
              <a:chExt cx="6159707" cy="3386909"/>
            </a:xfrm>
          </p:grpSpPr>
          <p:sp>
            <p:nvSpPr>
              <p:cNvPr id="33" name="Rectangle 32">
                <a:extLst>
                  <a:ext uri="{FF2B5EF4-FFF2-40B4-BE49-F238E27FC236}">
                    <a16:creationId xmlns:a16="http://schemas.microsoft.com/office/drawing/2014/main" id="{8E903744-5824-6A43-8068-97DD594B3CBD}"/>
                  </a:ext>
                </a:extLst>
              </p:cNvPr>
              <p:cNvSpPr/>
              <p:nvPr/>
            </p:nvSpPr>
            <p:spPr>
              <a:xfrm>
                <a:off x="9381020"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4" name="Group 33">
                <a:extLst>
                  <a:ext uri="{FF2B5EF4-FFF2-40B4-BE49-F238E27FC236}">
                    <a16:creationId xmlns:a16="http://schemas.microsoft.com/office/drawing/2014/main" id="{E6A10548-C339-8948-8BE0-0FF9EF148171}"/>
                  </a:ext>
                </a:extLst>
              </p:cNvPr>
              <p:cNvGrpSpPr/>
              <p:nvPr/>
            </p:nvGrpSpPr>
            <p:grpSpPr>
              <a:xfrm>
                <a:off x="15043039" y="350988"/>
                <a:ext cx="497688" cy="497689"/>
                <a:chOff x="15025689" y="1401052"/>
                <a:chExt cx="497688" cy="497689"/>
              </a:xfrm>
            </p:grpSpPr>
            <p:sp>
              <p:nvSpPr>
                <p:cNvPr id="36" name="Oval 35">
                  <a:extLst>
                    <a:ext uri="{FF2B5EF4-FFF2-40B4-BE49-F238E27FC236}">
                      <a16:creationId xmlns:a16="http://schemas.microsoft.com/office/drawing/2014/main" id="{2F02F992-D406-1B4F-AEDF-DA0D9BBE536B}"/>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ontent Placeholder 3">
                  <a:extLst>
                    <a:ext uri="{FF2B5EF4-FFF2-40B4-BE49-F238E27FC236}">
                      <a16:creationId xmlns:a16="http://schemas.microsoft.com/office/drawing/2014/main" id="{9FC62F10-6F1F-864A-82D1-7A6DC30FDFEA}"/>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35" name="Title 1">
                <a:extLst>
                  <a:ext uri="{FF2B5EF4-FFF2-40B4-BE49-F238E27FC236}">
                    <a16:creationId xmlns:a16="http://schemas.microsoft.com/office/drawing/2014/main" id="{442B25BA-6D2E-6F4B-998C-CFDB3B0C03FF}"/>
                  </a:ext>
                </a:extLst>
              </p:cNvPr>
              <p:cNvSpPr txBox="1">
                <a:spLocks/>
              </p:cNvSpPr>
              <p:nvPr/>
            </p:nvSpPr>
            <p:spPr>
              <a:xfrm>
                <a:off x="9841780" y="611125"/>
                <a:ext cx="4952415"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The next day she changes her mind and wants to take the photos down.</a:t>
                </a:r>
              </a:p>
            </p:txBody>
          </p:sp>
        </p:grpSp>
      </p:grpSp>
      <p:sp>
        <p:nvSpPr>
          <p:cNvPr id="25" name="Rectangle 24">
            <a:extLst>
              <a:ext uri="{FF2B5EF4-FFF2-40B4-BE49-F238E27FC236}">
                <a16:creationId xmlns:a16="http://schemas.microsoft.com/office/drawing/2014/main" id="{DE6AABB3-FE70-634D-A4BF-E8EEB5BC7F10}"/>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5">
            <a:extLst>
              <a:ext uri="{FF2B5EF4-FFF2-40B4-BE49-F238E27FC236}">
                <a16:creationId xmlns:a16="http://schemas.microsoft.com/office/drawing/2014/main" id="{31D5B94A-68EC-1D4C-8214-9B6C65B61757}"/>
              </a:ext>
            </a:extLst>
          </p:cNvPr>
          <p:cNvGrpSpPr/>
          <p:nvPr/>
        </p:nvGrpSpPr>
        <p:grpSpPr>
          <a:xfrm>
            <a:off x="2465806" y="2713394"/>
            <a:ext cx="11155513" cy="4281677"/>
            <a:chOff x="2035553" y="2593255"/>
            <a:chExt cx="11155513" cy="4281677"/>
          </a:xfrm>
        </p:grpSpPr>
        <p:sp>
          <p:nvSpPr>
            <p:cNvPr id="27" name="Rectangle 26">
              <a:extLst>
                <a:ext uri="{FF2B5EF4-FFF2-40B4-BE49-F238E27FC236}">
                  <a16:creationId xmlns:a16="http://schemas.microsoft.com/office/drawing/2014/main" id="{A6A2C3DD-BA56-8C4C-9974-30ECCD1DF459}"/>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9D8A81F2-0BA1-0345-9400-105CDD8F8721}"/>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9">
              <a:extLst>
                <a:ext uri="{FF2B5EF4-FFF2-40B4-BE49-F238E27FC236}">
                  <a16:creationId xmlns:a16="http://schemas.microsoft.com/office/drawing/2014/main" id="{1B602AED-DF84-0D4A-819C-FABE654D33E2}"/>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Digital footprint</a:t>
              </a:r>
              <a:endParaRPr lang="en-US" sz="2800" dirty="0"/>
            </a:p>
          </p:txBody>
        </p:sp>
        <p:grpSp>
          <p:nvGrpSpPr>
            <p:cNvPr id="30" name="Group 29">
              <a:extLst>
                <a:ext uri="{FF2B5EF4-FFF2-40B4-BE49-F238E27FC236}">
                  <a16:creationId xmlns:a16="http://schemas.microsoft.com/office/drawing/2014/main" id="{17CC8B12-0938-9A46-8AEE-3E131415919C}"/>
                </a:ext>
              </a:extLst>
            </p:cNvPr>
            <p:cNvGrpSpPr/>
            <p:nvPr/>
          </p:nvGrpSpPr>
          <p:grpSpPr>
            <a:xfrm>
              <a:off x="2158072" y="2680893"/>
              <a:ext cx="366748" cy="366748"/>
              <a:chOff x="2118558" y="2663960"/>
              <a:chExt cx="366748" cy="366748"/>
            </a:xfrm>
          </p:grpSpPr>
          <p:sp>
            <p:nvSpPr>
              <p:cNvPr id="57" name="Rectangle 56">
                <a:extLst>
                  <a:ext uri="{FF2B5EF4-FFF2-40B4-BE49-F238E27FC236}">
                    <a16:creationId xmlns:a16="http://schemas.microsoft.com/office/drawing/2014/main" id="{87F199AC-B24A-C14A-9B28-336DD9D40219}"/>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8" name="Straight Connector 57">
                <a:extLst>
                  <a:ext uri="{FF2B5EF4-FFF2-40B4-BE49-F238E27FC236}">
                    <a16:creationId xmlns:a16="http://schemas.microsoft.com/office/drawing/2014/main" id="{A7BD2C95-0B17-8942-8CAC-7918AE925942}"/>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8E505193-4055-A74B-8480-086FC402B8CD}"/>
                </a:ext>
              </a:extLst>
            </p:cNvPr>
            <p:cNvGrpSpPr/>
            <p:nvPr/>
          </p:nvGrpSpPr>
          <p:grpSpPr>
            <a:xfrm>
              <a:off x="12290940" y="2686867"/>
              <a:ext cx="776902" cy="366748"/>
              <a:chOff x="10581098" y="2669934"/>
              <a:chExt cx="776902" cy="366748"/>
            </a:xfrm>
          </p:grpSpPr>
          <p:sp>
            <p:nvSpPr>
              <p:cNvPr id="52" name="Rectangle 51">
                <a:extLst>
                  <a:ext uri="{FF2B5EF4-FFF2-40B4-BE49-F238E27FC236}">
                    <a16:creationId xmlns:a16="http://schemas.microsoft.com/office/drawing/2014/main" id="{69690182-FD44-DF4E-9208-29D9B748C201}"/>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104166F7-18FB-F847-8B76-AC2FAAB65C54}"/>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riangle 54">
                <a:extLst>
                  <a:ext uri="{FF2B5EF4-FFF2-40B4-BE49-F238E27FC236}">
                    <a16:creationId xmlns:a16="http://schemas.microsoft.com/office/drawing/2014/main" id="{3FBAEBD0-68EA-7441-B6F7-7389CACD7CF0}"/>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riangle 55">
                <a:extLst>
                  <a:ext uri="{FF2B5EF4-FFF2-40B4-BE49-F238E27FC236}">
                    <a16:creationId xmlns:a16="http://schemas.microsoft.com/office/drawing/2014/main" id="{DE1C3B35-476E-1848-9191-7B762CEA1194}"/>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 Placeholder 12">
              <a:extLst>
                <a:ext uri="{FF2B5EF4-FFF2-40B4-BE49-F238E27FC236}">
                  <a16:creationId xmlns:a16="http://schemas.microsoft.com/office/drawing/2014/main" id="{14542837-F784-AF48-8AB6-3BD4C44762DF}"/>
                </a:ext>
              </a:extLst>
            </p:cNvPr>
            <p:cNvSpPr txBox="1">
              <a:spLocks/>
            </p:cNvSpPr>
            <p:nvPr/>
          </p:nvSpPr>
          <p:spPr>
            <a:xfrm>
              <a:off x="2954791" y="4377364"/>
              <a:ext cx="9317035" cy="62391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What is a digital footprint?</a:t>
              </a:r>
            </a:p>
          </p:txBody>
        </p:sp>
      </p:grpSp>
      <p:sp>
        <p:nvSpPr>
          <p:cNvPr id="61" name="Text Placeholder 12">
            <a:extLst>
              <a:ext uri="{FF2B5EF4-FFF2-40B4-BE49-F238E27FC236}">
                <a16:creationId xmlns:a16="http://schemas.microsoft.com/office/drawing/2014/main" id="{968DB87A-93F4-2D4D-9FCC-A2750F2409A2}"/>
              </a:ext>
            </a:extLst>
          </p:cNvPr>
          <p:cNvSpPr txBox="1">
            <a:spLocks/>
          </p:cNvSpPr>
          <p:nvPr/>
        </p:nvSpPr>
        <p:spPr>
          <a:xfrm>
            <a:off x="3385044" y="5259503"/>
            <a:ext cx="9317035" cy="62391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Why is it important?</a:t>
            </a:r>
          </a:p>
        </p:txBody>
      </p:sp>
    </p:spTree>
    <p:extLst>
      <p:ext uri="{BB962C8B-B14F-4D97-AF65-F5344CB8AC3E}">
        <p14:creationId xmlns:p14="http://schemas.microsoft.com/office/powerpoint/2010/main" val="363358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53" presetClass="entr" presetSubtype="16"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p:cTn id="10" dur="500" fill="hold"/>
                                        <p:tgtEl>
                                          <p:spTgt spid="26"/>
                                        </p:tgtEl>
                                        <p:attrNameLst>
                                          <p:attrName>ppt_w</p:attrName>
                                        </p:attrNameLst>
                                      </p:cBhvr>
                                      <p:tavLst>
                                        <p:tav tm="0">
                                          <p:val>
                                            <p:fltVal val="0"/>
                                          </p:val>
                                        </p:tav>
                                        <p:tav tm="100000">
                                          <p:val>
                                            <p:strVal val="#ppt_w"/>
                                          </p:val>
                                        </p:tav>
                                      </p:tavLst>
                                    </p:anim>
                                    <p:anim calcmode="lin" valueType="num">
                                      <p:cBhvr>
                                        <p:cTn id="11" dur="500" fill="hold"/>
                                        <p:tgtEl>
                                          <p:spTgt spid="26"/>
                                        </p:tgtEl>
                                        <p:attrNameLst>
                                          <p:attrName>ppt_h</p:attrName>
                                        </p:attrNameLst>
                                      </p:cBhvr>
                                      <p:tavLst>
                                        <p:tav tm="0">
                                          <p:val>
                                            <p:fltVal val="0"/>
                                          </p:val>
                                        </p:tav>
                                        <p:tav tm="100000">
                                          <p:val>
                                            <p:strVal val="#ppt_h"/>
                                          </p:val>
                                        </p:tav>
                                      </p:tavLst>
                                    </p:anim>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wipe(left)">
                                      <p:cBhvr>
                                        <p:cTn id="1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4F7ECC55-7876-E44F-BA61-070BA0DE8D1C}"/>
              </a:ext>
            </a:extLst>
          </p:cNvPr>
          <p:cNvSpPr/>
          <p:nvPr/>
        </p:nvSpPr>
        <p:spPr>
          <a:xfrm>
            <a:off x="1376085" y="257175"/>
            <a:ext cx="13497204" cy="8615133"/>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E102F35B-D72E-EB43-804F-29CE39CECE71}"/>
              </a:ext>
            </a:extLst>
          </p:cNvPr>
          <p:cNvSpPr/>
          <p:nvPr/>
        </p:nvSpPr>
        <p:spPr>
          <a:xfrm>
            <a:off x="1680427" y="623481"/>
            <a:ext cx="12888518" cy="7533931"/>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a:extLst>
              <a:ext uri="{FF2B5EF4-FFF2-40B4-BE49-F238E27FC236}">
                <a16:creationId xmlns:a16="http://schemas.microsoft.com/office/drawing/2014/main" id="{F96B0BF6-D6AD-A147-B844-636E0890D131}"/>
              </a:ext>
            </a:extLst>
          </p:cNvPr>
          <p:cNvSpPr/>
          <p:nvPr/>
        </p:nvSpPr>
        <p:spPr>
          <a:xfrm>
            <a:off x="7940424" y="8336371"/>
            <a:ext cx="368521" cy="368295"/>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93EDE0BB-9742-F240-AD4C-49756E555DAC}"/>
              </a:ext>
            </a:extLst>
          </p:cNvPr>
          <p:cNvGrpSpPr/>
          <p:nvPr/>
        </p:nvGrpSpPr>
        <p:grpSpPr>
          <a:xfrm>
            <a:off x="7750765" y="754637"/>
            <a:ext cx="747837" cy="126092"/>
            <a:chOff x="5919561" y="754637"/>
            <a:chExt cx="747837" cy="126092"/>
          </a:xfrm>
        </p:grpSpPr>
        <p:sp>
          <p:nvSpPr>
            <p:cNvPr id="8" name="Rounded Rectangle 7">
              <a:extLst>
                <a:ext uri="{FF2B5EF4-FFF2-40B4-BE49-F238E27FC236}">
                  <a16:creationId xmlns:a16="http://schemas.microsoft.com/office/drawing/2014/main" id="{E31EA529-4065-134C-8331-9BCE0CE9B3E2}"/>
                </a:ext>
              </a:extLst>
            </p:cNvPr>
            <p:cNvSpPr/>
            <p:nvPr/>
          </p:nvSpPr>
          <p:spPr>
            <a:xfrm>
              <a:off x="5919561" y="788770"/>
              <a:ext cx="486628" cy="4737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C61D474-057C-B94F-8960-8A11B9283A4E}"/>
                </a:ext>
              </a:extLst>
            </p:cNvPr>
            <p:cNvSpPr/>
            <p:nvPr/>
          </p:nvSpPr>
          <p:spPr>
            <a:xfrm>
              <a:off x="6539955" y="754637"/>
              <a:ext cx="127443" cy="126092"/>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itle 1">
            <a:extLst>
              <a:ext uri="{FF2B5EF4-FFF2-40B4-BE49-F238E27FC236}">
                <a16:creationId xmlns:a16="http://schemas.microsoft.com/office/drawing/2014/main" id="{25F57841-BCBE-474F-8147-B6B1D3D6BE6B}"/>
              </a:ext>
            </a:extLst>
          </p:cNvPr>
          <p:cNvSpPr txBox="1">
            <a:spLocks/>
          </p:cNvSpPr>
          <p:nvPr/>
        </p:nvSpPr>
        <p:spPr>
          <a:xfrm>
            <a:off x="2253015" y="1481566"/>
            <a:ext cx="6102713" cy="723044"/>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Your data matters!</a:t>
            </a:r>
          </a:p>
        </p:txBody>
      </p:sp>
      <p:sp>
        <p:nvSpPr>
          <p:cNvPr id="14" name="Title 1">
            <a:extLst>
              <a:ext uri="{FF2B5EF4-FFF2-40B4-BE49-F238E27FC236}">
                <a16:creationId xmlns:a16="http://schemas.microsoft.com/office/drawing/2014/main" id="{CCB3E862-8019-3147-A980-CFD89A1E167D}"/>
              </a:ext>
            </a:extLst>
          </p:cNvPr>
          <p:cNvSpPr txBox="1">
            <a:spLocks/>
          </p:cNvSpPr>
          <p:nvPr/>
        </p:nvSpPr>
        <p:spPr>
          <a:xfrm>
            <a:off x="2253015" y="2518198"/>
            <a:ext cx="8712924" cy="481129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20000"/>
              </a:lnSpc>
              <a:spcBef>
                <a:spcPts val="0"/>
              </a:spcBef>
            </a:pPr>
            <a:r>
              <a:rPr lang="en-GB" sz="2400" dirty="0">
                <a:solidFill>
                  <a:schemeClr val="dk1"/>
                </a:solidFill>
                <a:latin typeface="Overpass Mono" pitchFamily="49" charset="77"/>
                <a:ea typeface="Calibri"/>
                <a:cs typeface="Calibri"/>
                <a:sym typeface="Calibri"/>
              </a:rPr>
              <a:t>You can change your privacy settings on your phone or device if you want to protect your information.</a:t>
            </a:r>
          </a:p>
          <a:p>
            <a:pPr lvl="0">
              <a:lnSpc>
                <a:spcPct val="120000"/>
              </a:lnSpc>
              <a:spcBef>
                <a:spcPts val="0"/>
              </a:spcBef>
            </a:pPr>
            <a:endParaRPr lang="en-GB" sz="2400" dirty="0">
              <a:solidFill>
                <a:schemeClr val="dk1"/>
              </a:solidFill>
              <a:latin typeface="Overpass Mono" pitchFamily="49" charset="77"/>
              <a:ea typeface="Calibri"/>
              <a:cs typeface="Calibri"/>
              <a:sym typeface="Calibri"/>
            </a:endParaRPr>
          </a:p>
          <a:p>
            <a:pPr lvl="0">
              <a:lnSpc>
                <a:spcPct val="120000"/>
              </a:lnSpc>
              <a:spcBef>
                <a:spcPts val="0"/>
              </a:spcBef>
            </a:pPr>
            <a:r>
              <a:rPr lang="en-GB" sz="2400" dirty="0">
                <a:solidFill>
                  <a:schemeClr val="dk1"/>
                </a:solidFill>
                <a:latin typeface="Overpass Mono" pitchFamily="49" charset="77"/>
                <a:ea typeface="Calibri"/>
                <a:cs typeface="Calibri"/>
                <a:sym typeface="Calibri"/>
              </a:rPr>
              <a:t>If you post or comment on social media, think about who might see it in the future. </a:t>
            </a:r>
          </a:p>
          <a:p>
            <a:pPr lvl="0">
              <a:lnSpc>
                <a:spcPct val="120000"/>
              </a:lnSpc>
              <a:spcBef>
                <a:spcPts val="0"/>
              </a:spcBef>
            </a:pPr>
            <a:endParaRPr lang="en-GB" sz="2400" dirty="0">
              <a:solidFill>
                <a:schemeClr val="dk1"/>
              </a:solidFill>
              <a:latin typeface="Overpass Mono" pitchFamily="49" charset="77"/>
              <a:ea typeface="Calibri"/>
              <a:cs typeface="Calibri"/>
              <a:sym typeface="Calibri"/>
            </a:endParaRPr>
          </a:p>
          <a:p>
            <a:pPr lvl="0">
              <a:lnSpc>
                <a:spcPct val="120000"/>
              </a:lnSpc>
              <a:spcBef>
                <a:spcPts val="0"/>
              </a:spcBef>
            </a:pPr>
            <a:r>
              <a:rPr lang="en-GB" sz="2400" dirty="0">
                <a:solidFill>
                  <a:schemeClr val="dk1"/>
                </a:solidFill>
                <a:latin typeface="Overpass Mono" pitchFamily="49" charset="77"/>
                <a:ea typeface="Calibri"/>
                <a:cs typeface="Calibri"/>
                <a:sym typeface="Calibri"/>
              </a:rPr>
              <a:t>If you have any questions about your personal data or want to report something that doesn’t feel right go to </a:t>
            </a:r>
            <a:r>
              <a:rPr lang="en-GB" sz="2400" b="1" dirty="0">
                <a:solidFill>
                  <a:srgbClr val="019967"/>
                </a:solidFill>
                <a:latin typeface="Overpass Mono" pitchFamily="49" charset="77"/>
                <a:ea typeface="Calibri"/>
                <a:cs typeface="Calibri"/>
                <a:sym typeface="Calibri"/>
              </a:rPr>
              <a:t>https://</a:t>
            </a:r>
            <a:r>
              <a:rPr lang="en-GB" sz="2400" b="1" dirty="0" err="1">
                <a:solidFill>
                  <a:srgbClr val="019967"/>
                </a:solidFill>
                <a:latin typeface="Overpass Mono" pitchFamily="49" charset="77"/>
                <a:ea typeface="Calibri"/>
                <a:cs typeface="Calibri"/>
                <a:sym typeface="Calibri"/>
              </a:rPr>
              <a:t>ico.org.uk</a:t>
            </a:r>
            <a:endParaRPr lang="en-GB" sz="2400" dirty="0">
              <a:solidFill>
                <a:schemeClr val="dk1"/>
              </a:solidFill>
              <a:latin typeface="Overpass Mono" pitchFamily="49" charset="77"/>
              <a:ea typeface="Calibri"/>
              <a:cs typeface="Calibri"/>
              <a:sym typeface="Calibri"/>
            </a:endParaRPr>
          </a:p>
        </p:txBody>
      </p:sp>
      <p:grpSp>
        <p:nvGrpSpPr>
          <p:cNvPr id="15" name="Group 14">
            <a:extLst>
              <a:ext uri="{FF2B5EF4-FFF2-40B4-BE49-F238E27FC236}">
                <a16:creationId xmlns:a16="http://schemas.microsoft.com/office/drawing/2014/main" id="{3BB76D75-701F-AC40-8951-3425F86E8A96}"/>
              </a:ext>
            </a:extLst>
          </p:cNvPr>
          <p:cNvGrpSpPr/>
          <p:nvPr/>
        </p:nvGrpSpPr>
        <p:grpSpPr>
          <a:xfrm>
            <a:off x="11713195" y="1643221"/>
            <a:ext cx="4044345" cy="3546578"/>
            <a:chOff x="2978247" y="4990838"/>
            <a:chExt cx="4044345" cy="3546578"/>
          </a:xfrm>
        </p:grpSpPr>
        <p:sp>
          <p:nvSpPr>
            <p:cNvPr id="16" name="Rectangle 15">
              <a:extLst>
                <a:ext uri="{FF2B5EF4-FFF2-40B4-BE49-F238E27FC236}">
                  <a16:creationId xmlns:a16="http://schemas.microsoft.com/office/drawing/2014/main" id="{813E8009-B4F7-9844-9A60-CF9A5EED354D}"/>
                </a:ext>
              </a:extLst>
            </p:cNvPr>
            <p:cNvSpPr/>
            <p:nvPr/>
          </p:nvSpPr>
          <p:spPr>
            <a:xfrm>
              <a:off x="2978247" y="5295572"/>
              <a:ext cx="3739612" cy="3241844"/>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17" name="Picture 16">
              <a:extLst>
                <a:ext uri="{FF2B5EF4-FFF2-40B4-BE49-F238E27FC236}">
                  <a16:creationId xmlns:a16="http://schemas.microsoft.com/office/drawing/2014/main" id="{9FCC1A31-ED09-F34B-A7AF-E966FF0FEEE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18" name="Title 1">
              <a:extLst>
                <a:ext uri="{FF2B5EF4-FFF2-40B4-BE49-F238E27FC236}">
                  <a16:creationId xmlns:a16="http://schemas.microsoft.com/office/drawing/2014/main" id="{B4D874C0-7E98-7B4B-A0FD-DFAC7E997889}"/>
                </a:ext>
              </a:extLst>
            </p:cNvPr>
            <p:cNvSpPr txBox="1">
              <a:spLocks/>
            </p:cNvSpPr>
            <p:nvPr/>
          </p:nvSpPr>
          <p:spPr>
            <a:xfrm>
              <a:off x="2978247" y="5295572"/>
              <a:ext cx="3739612" cy="3241843"/>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20000"/>
                </a:lnSpc>
              </a:pPr>
              <a:r>
                <a:rPr lang="en-US" sz="2400" spc="-150" dirty="0">
                  <a:solidFill>
                    <a:srgbClr val="791D7E"/>
                  </a:solidFill>
                  <a:latin typeface="Overpass Mono" pitchFamily="49" charset="77"/>
                </a:rPr>
                <a:t>The Information Commissioner’s Office (ICO) is</a:t>
              </a:r>
              <a:br>
                <a:rPr lang="en-US" sz="2400" spc="-150" dirty="0">
                  <a:solidFill>
                    <a:srgbClr val="791D7E"/>
                  </a:solidFill>
                  <a:latin typeface="Overpass Mono" pitchFamily="49" charset="77"/>
                </a:rPr>
              </a:br>
              <a:r>
                <a:rPr lang="en-US" sz="2400" spc="-150" dirty="0">
                  <a:solidFill>
                    <a:srgbClr val="791D7E"/>
                  </a:solidFill>
                  <a:latin typeface="Overpass Mono" pitchFamily="49" charset="77"/>
                </a:rPr>
                <a:t>here for you.</a:t>
              </a:r>
            </a:p>
          </p:txBody>
        </p:sp>
      </p:grpSp>
    </p:spTree>
    <p:extLst>
      <p:ext uri="{BB962C8B-B14F-4D97-AF65-F5344CB8AC3E}">
        <p14:creationId xmlns:p14="http://schemas.microsoft.com/office/powerpoint/2010/main" val="1170773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wipe(left)">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wipe(left)">
                                      <p:cBhvr>
                                        <p:cTn id="17" dur="500"/>
                                        <p:tgtEl>
                                          <p:spTgt spid="1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Google Shape;93;p1">
            <a:extLst>
              <a:ext uri="{FF2B5EF4-FFF2-40B4-BE49-F238E27FC236}">
                <a16:creationId xmlns:a16="http://schemas.microsoft.com/office/drawing/2014/main" id="{73853C49-419C-404F-96CF-D81673511831}"/>
              </a:ext>
            </a:extLst>
          </p:cNvPr>
          <p:cNvSpPr txBox="1">
            <a:spLocks/>
          </p:cNvSpPr>
          <p:nvPr/>
        </p:nvSpPr>
        <p:spPr>
          <a:xfrm>
            <a:off x="1417321" y="145617"/>
            <a:ext cx="12048113" cy="1518117"/>
          </a:xfrm>
          <a:prstGeom prst="rect">
            <a:avLst/>
          </a:prstGeom>
          <a:noFill/>
          <a:ln>
            <a:noFill/>
          </a:ln>
        </p:spPr>
        <p:txBody>
          <a:bodyPr spcFirstLastPara="1" wrap="square" lIns="35700" tIns="35700" rIns="35700" bIns="35700" anchor="ctr" anchorCtr="0">
            <a:noAutofit/>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spcBef>
                <a:spcPts val="0"/>
              </a:spcBef>
              <a:buSzPts val="6600"/>
            </a:pPr>
            <a:r>
              <a:rPr lang="en-GB" sz="3600" b="1" dirty="0">
                <a:ea typeface="Calibri"/>
                <a:cs typeface="Calibri"/>
                <a:sym typeface="Calibri"/>
              </a:rPr>
              <a:t>Staying Private on Social Media (Scotland)</a:t>
            </a:r>
          </a:p>
        </p:txBody>
      </p:sp>
      <p:sp>
        <p:nvSpPr>
          <p:cNvPr id="5" name="Google Shape;94;p1">
            <a:extLst>
              <a:ext uri="{FF2B5EF4-FFF2-40B4-BE49-F238E27FC236}">
                <a16:creationId xmlns:a16="http://schemas.microsoft.com/office/drawing/2014/main" id="{C7C6DA2A-C266-4748-A17E-C43D194D4486}"/>
              </a:ext>
            </a:extLst>
          </p:cNvPr>
          <p:cNvSpPr/>
          <p:nvPr/>
        </p:nvSpPr>
        <p:spPr>
          <a:xfrm>
            <a:off x="1370012" y="1219200"/>
            <a:ext cx="12095422" cy="818645"/>
          </a:xfrm>
          <a:prstGeom prst="rect">
            <a:avLst/>
          </a:prstGeom>
          <a:noFill/>
          <a:ln>
            <a:noFill/>
          </a:ln>
        </p:spPr>
        <p:txBody>
          <a:bodyPr spcFirstLastPara="1" wrap="square" lIns="91425" tIns="45700" rIns="91425" bIns="45700" anchor="t" anchorCtr="0">
            <a:spAutoFit/>
          </a:bodyPr>
          <a:lstStyle/>
          <a:p>
            <a:pPr lvl="0">
              <a:lnSpc>
                <a:spcPct val="117999"/>
              </a:lnSpc>
            </a:pPr>
            <a:r>
              <a:rPr lang="en-GB" sz="2000" dirty="0">
                <a:latin typeface="Calibri" panose="020F0502020204030204" pitchFamily="34" charset="0"/>
                <a:ea typeface="Calibri"/>
                <a:cs typeface="Calibri" panose="020F0502020204030204" pitchFamily="34" charset="0"/>
                <a:sym typeface="Calibri"/>
              </a:rPr>
              <a:t>This lesson aims to make students aware of what personal data is, how it is collected and how it is used.  It can be used as a standalone session but is recommended to be used with the previous session, </a:t>
            </a:r>
            <a:r>
              <a:rPr lang="en-GB" sz="2000" b="1" dirty="0">
                <a:latin typeface="Calibri" panose="020F0502020204030204" pitchFamily="34" charset="0"/>
                <a:ea typeface="Calibri"/>
                <a:cs typeface="Calibri" panose="020F0502020204030204" pitchFamily="34" charset="0"/>
                <a:sym typeface="Calibri"/>
              </a:rPr>
              <a:t>‘My Personal Data’.</a:t>
            </a:r>
          </a:p>
        </p:txBody>
      </p:sp>
      <p:sp>
        <p:nvSpPr>
          <p:cNvPr id="6" name="Google Shape;95;p1">
            <a:extLst>
              <a:ext uri="{FF2B5EF4-FFF2-40B4-BE49-F238E27FC236}">
                <a16:creationId xmlns:a16="http://schemas.microsoft.com/office/drawing/2014/main" id="{ED953ADB-1455-3F41-9833-72831C65ED52}"/>
              </a:ext>
            </a:extLst>
          </p:cNvPr>
          <p:cNvSpPr txBox="1"/>
          <p:nvPr/>
        </p:nvSpPr>
        <p:spPr>
          <a:xfrm>
            <a:off x="8531242" y="2679795"/>
            <a:ext cx="6834654" cy="4290878"/>
          </a:xfrm>
          <a:prstGeom prst="rect">
            <a:avLst/>
          </a:prstGeom>
          <a:noFill/>
          <a:ln>
            <a:noFill/>
          </a:ln>
        </p:spPr>
        <p:txBody>
          <a:bodyPr spcFirstLastPara="1" wrap="square" lIns="91425" tIns="45700" rIns="91425" bIns="45700" anchor="t" anchorCtr="0">
            <a:spAutoFit/>
          </a:bodyPr>
          <a:lstStyle/>
          <a:p>
            <a:pPr lvl="0">
              <a:lnSpc>
                <a:spcPts val="1500"/>
              </a:lnSpc>
              <a:spcAft>
                <a:spcPts val="1000"/>
              </a:spcAft>
              <a:buSzPct val="100000"/>
            </a:pPr>
            <a:r>
              <a:rPr lang="en-GB" sz="1400" b="1" dirty="0">
                <a:solidFill>
                  <a:schemeClr val="dk1"/>
                </a:solidFill>
                <a:latin typeface="Calibri" panose="020F0502020204030204" pitchFamily="34" charset="0"/>
                <a:ea typeface="Century Gothic"/>
                <a:cs typeface="Calibri" panose="020F0502020204030204" pitchFamily="34" charset="0"/>
                <a:sym typeface="Century Gothic"/>
              </a:rPr>
              <a:t>Curriculum Links:</a:t>
            </a:r>
          </a:p>
          <a:p>
            <a:r>
              <a:rPr lang="en-GB" sz="1400" b="1" dirty="0"/>
              <a:t>Technologies – Cyber resilience</a:t>
            </a:r>
          </a:p>
          <a:p>
            <a:endParaRPr lang="en-GB" sz="1400" dirty="0"/>
          </a:p>
          <a:p>
            <a:pPr marL="285750" indent="-285750">
              <a:buFont typeface="Arial" panose="020B0604020202020204" pitchFamily="34" charset="0"/>
              <a:buChar char="•"/>
            </a:pPr>
            <a:r>
              <a:rPr lang="en-GB" sz="1400" b="1" dirty="0"/>
              <a:t>First</a:t>
            </a:r>
            <a:r>
              <a:rPr lang="en-GB" sz="1400" dirty="0"/>
              <a:t>. I can extend my knowledge of how to use digital technology to communicate with others and I am aware of ways to keep safe and secure. </a:t>
            </a:r>
          </a:p>
          <a:p>
            <a:endParaRPr lang="en-GB" sz="1400" dirty="0"/>
          </a:p>
          <a:p>
            <a:pPr marL="285750" indent="-285750">
              <a:buFont typeface="Arial" panose="020B0604020202020204" pitchFamily="34" charset="0"/>
              <a:buChar char="•"/>
            </a:pPr>
            <a:r>
              <a:rPr lang="en-GB" sz="1400" b="1" dirty="0"/>
              <a:t>Second</a:t>
            </a:r>
            <a:r>
              <a:rPr lang="en-GB" sz="1400" dirty="0"/>
              <a:t>. I can explore online communities demonstrating an understanding of responsible digital behaviour and I’m aware of how to keep myself safe and secure. </a:t>
            </a:r>
          </a:p>
          <a:p>
            <a:pPr marL="285750" indent="-285750">
              <a:buFont typeface="Arial" panose="020B0604020202020204" pitchFamily="34" charset="0"/>
              <a:buChar char="•"/>
            </a:pPr>
            <a:endParaRPr lang="en-GB" sz="1400" dirty="0"/>
          </a:p>
          <a:p>
            <a:endParaRPr lang="en-GB" sz="1400" dirty="0"/>
          </a:p>
          <a:p>
            <a:r>
              <a:rPr lang="en-GB" sz="1400" b="1" dirty="0"/>
              <a:t>Health and Wellbeing across learning  - Mental, emotional, social and physical wellbeing </a:t>
            </a:r>
            <a:endParaRPr lang="en-GB" sz="1400" dirty="0"/>
          </a:p>
          <a:p>
            <a:endParaRPr lang="en-GB" sz="1400" b="1" dirty="0"/>
          </a:p>
          <a:p>
            <a:r>
              <a:rPr lang="en-GB" sz="1400" dirty="0"/>
              <a:t>Social wellbeing </a:t>
            </a:r>
          </a:p>
          <a:p>
            <a:endParaRPr lang="en-GB" sz="1400" dirty="0"/>
          </a:p>
          <a:p>
            <a:pPr marL="285750" indent="-285750">
              <a:buFont typeface="Arial" panose="020B0604020202020204" pitchFamily="34" charset="0"/>
              <a:buChar char="•"/>
            </a:pPr>
            <a:r>
              <a:rPr lang="en-GB" sz="1400" dirty="0"/>
              <a:t>As I explore the rights to which I and others are entitled, I am able to exercise these rights appropriately and accept the responsibilities that go with them. I show respect for the rights of others.</a:t>
            </a:r>
            <a:br>
              <a:rPr lang="en-GB" sz="1400" dirty="0"/>
            </a:br>
            <a:endParaRPr lang="en-GB" sz="1400" dirty="0"/>
          </a:p>
          <a:p>
            <a:endParaRPr lang="en-GB" sz="1400" b="1" dirty="0"/>
          </a:p>
        </p:txBody>
      </p:sp>
      <p:sp>
        <p:nvSpPr>
          <p:cNvPr id="7" name="Google Shape;96;p1">
            <a:extLst>
              <a:ext uri="{FF2B5EF4-FFF2-40B4-BE49-F238E27FC236}">
                <a16:creationId xmlns:a16="http://schemas.microsoft.com/office/drawing/2014/main" id="{106BD6F0-BB2D-544A-B94C-DE8C25DEEA6B}"/>
              </a:ext>
            </a:extLst>
          </p:cNvPr>
          <p:cNvSpPr txBox="1"/>
          <p:nvPr/>
        </p:nvSpPr>
        <p:spPr>
          <a:xfrm>
            <a:off x="1370012" y="2679794"/>
            <a:ext cx="6309025" cy="5255244"/>
          </a:xfrm>
          <a:prstGeom prst="rect">
            <a:avLst/>
          </a:prstGeom>
          <a:noFill/>
          <a:ln>
            <a:noFill/>
          </a:ln>
        </p:spPr>
        <p:txBody>
          <a:bodyPr spcFirstLastPara="1" wrap="square" lIns="91425" tIns="45700" rIns="91425" bIns="45700" anchor="t" anchorCtr="0">
            <a:spAutoFit/>
          </a:bodyPr>
          <a:lstStyle/>
          <a:p>
            <a:pPr lvl="0">
              <a:lnSpc>
                <a:spcPts val="1500"/>
              </a:lnSpc>
              <a:spcAft>
                <a:spcPts val="1000"/>
              </a:spcAft>
              <a:buSzPct val="100000"/>
            </a:pPr>
            <a:r>
              <a:rPr lang="en-GB" sz="1400" dirty="0">
                <a:solidFill>
                  <a:schemeClr val="dk1"/>
                </a:solidFill>
                <a:ea typeface="Century Gothic"/>
                <a:cs typeface="Century Gothic"/>
                <a:sym typeface="Century Gothic"/>
              </a:rPr>
              <a:t>Age: 9-11 </a:t>
            </a:r>
          </a:p>
          <a:p>
            <a:pPr lvl="0">
              <a:lnSpc>
                <a:spcPts val="1500"/>
              </a:lnSpc>
              <a:spcAft>
                <a:spcPts val="1000"/>
              </a:spcAft>
              <a:buSzPct val="100000"/>
            </a:pPr>
            <a:r>
              <a:rPr lang="en-GB" sz="1400" dirty="0">
                <a:solidFill>
                  <a:schemeClr val="dk1"/>
                </a:solidFill>
                <a:ea typeface="Century Gothic"/>
                <a:cs typeface="Century Gothic"/>
                <a:sym typeface="Century Gothic"/>
              </a:rPr>
              <a:t>Timing: 50-60 mins</a:t>
            </a:r>
          </a:p>
          <a:p>
            <a:pPr marL="0" marR="0" lvl="0" indent="0" algn="l" rtl="0">
              <a:lnSpc>
                <a:spcPts val="1500"/>
              </a:lnSpc>
              <a:spcBef>
                <a:spcPts val="0"/>
              </a:spcBef>
              <a:spcAft>
                <a:spcPts val="1000"/>
              </a:spcAft>
              <a:buSzPct val="100000"/>
              <a:buNone/>
            </a:pPr>
            <a:endParaRPr lang="en-GB" sz="1400" dirty="0">
              <a:solidFill>
                <a:schemeClr val="dk1"/>
              </a:solidFill>
              <a:ea typeface="Century Gothic"/>
              <a:cs typeface="Century Gothic"/>
              <a:sym typeface="Century Gothic"/>
            </a:endParaRPr>
          </a:p>
          <a:p>
            <a:pPr marL="0" marR="0" lvl="0" indent="0" algn="l" rtl="0">
              <a:lnSpc>
                <a:spcPts val="1500"/>
              </a:lnSpc>
              <a:spcBef>
                <a:spcPts val="0"/>
              </a:spcBef>
              <a:spcAft>
                <a:spcPts val="1000"/>
              </a:spcAft>
              <a:buSzPct val="100000"/>
              <a:buNone/>
            </a:pPr>
            <a:r>
              <a:rPr lang="en-GB" sz="1400" b="1" dirty="0">
                <a:solidFill>
                  <a:schemeClr val="dk1"/>
                </a:solidFill>
                <a:ea typeface="Century Gothic"/>
                <a:cs typeface="Century Gothic"/>
                <a:sym typeface="Century Gothic"/>
              </a:rPr>
              <a:t>Learning objectives:</a:t>
            </a:r>
            <a:endParaRPr sz="1400" b="1" dirty="0"/>
          </a:p>
          <a:p>
            <a:r>
              <a:rPr lang="en-GB" sz="1400" dirty="0"/>
              <a:t>Students will learn:</a:t>
            </a:r>
          </a:p>
          <a:p>
            <a:pPr marL="285750" indent="-285750">
              <a:buFont typeface="Arial" panose="020B0604020202020204" pitchFamily="34" charset="0"/>
              <a:buChar char="•"/>
            </a:pPr>
            <a:r>
              <a:rPr lang="en-GB" sz="1400" dirty="0"/>
              <a:t>How social media platforms can use your personal data.</a:t>
            </a:r>
          </a:p>
          <a:p>
            <a:pPr marL="285750" indent="-285750">
              <a:buFont typeface="Arial" panose="020B0604020202020204" pitchFamily="34" charset="0"/>
              <a:buChar char="•"/>
            </a:pPr>
            <a:r>
              <a:rPr lang="en-GB" sz="1400" dirty="0"/>
              <a:t>The risks associated with a public social media profile.</a:t>
            </a:r>
          </a:p>
          <a:p>
            <a:pPr marL="285750" indent="-285750">
              <a:buFont typeface="Arial" panose="020B0604020202020204" pitchFamily="34" charset="0"/>
              <a:buChar char="•"/>
            </a:pPr>
            <a:r>
              <a:rPr lang="en-GB" sz="1400" dirty="0"/>
              <a:t> What a digital footprint is and why it is important.</a:t>
            </a:r>
          </a:p>
          <a:p>
            <a:pPr marL="285750" indent="-285750">
              <a:buFont typeface="Arial" panose="020B0604020202020204" pitchFamily="34" charset="0"/>
              <a:buChar char="•"/>
            </a:pPr>
            <a:endParaRPr lang="en-GB" sz="1400" b="1" dirty="0">
              <a:solidFill>
                <a:schemeClr val="dk1"/>
              </a:solidFill>
              <a:ea typeface="Century Gothic"/>
              <a:cs typeface="Century Gothic"/>
              <a:sym typeface="Century Gothic"/>
            </a:endParaRPr>
          </a:p>
          <a:p>
            <a:r>
              <a:rPr lang="en-GB" sz="1400" b="1" dirty="0">
                <a:solidFill>
                  <a:schemeClr val="dk1"/>
                </a:solidFill>
                <a:ea typeface="Century Gothic"/>
                <a:cs typeface="Century Gothic"/>
                <a:sym typeface="Century Gothic"/>
              </a:rPr>
              <a:t>Guidance for teaching:</a:t>
            </a:r>
            <a:br>
              <a:rPr lang="en-GB" sz="1400" b="1" dirty="0">
                <a:solidFill>
                  <a:schemeClr val="dk1"/>
                </a:solidFill>
                <a:ea typeface="Century Gothic"/>
                <a:cs typeface="Century Gothic"/>
                <a:sym typeface="Century Gothic"/>
              </a:rPr>
            </a:br>
            <a:endParaRPr sz="1400" dirty="0"/>
          </a:p>
          <a:p>
            <a:pPr marL="334861" lvl="0"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Take time to set clear ground-rules around listening, respect and not using personal or sensitive examples. </a:t>
            </a:r>
          </a:p>
          <a:p>
            <a:pPr marL="334861" lvl="0"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Create a positive classroom culture where students feel able to ask questions and also have the right to pass if they don’t feel comfortable answering a question. </a:t>
            </a:r>
          </a:p>
          <a:p>
            <a:pPr marL="334861" lvl="0"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Ensure you are familiar with your schools safeguarding policy and procedures, including what do if a student makes a disclosure. </a:t>
            </a:r>
            <a:r>
              <a:rPr lang="en-GB" sz="1400" dirty="0">
                <a:solidFill>
                  <a:schemeClr val="dk1"/>
                </a:solidFill>
                <a:ea typeface="Century Gothic"/>
                <a:cs typeface="Century Gothic"/>
                <a:sym typeface="Century Gothic"/>
                <a:hlinkClick r:id="rId3"/>
              </a:rPr>
              <a:t>Find more information here.</a:t>
            </a:r>
            <a:endParaRPr lang="en-GB" sz="1400" dirty="0">
              <a:solidFill>
                <a:schemeClr val="dk1"/>
              </a:solidFill>
              <a:ea typeface="Century Gothic"/>
              <a:cs typeface="Century Gothic"/>
              <a:sym typeface="Century Gothic"/>
            </a:endParaRPr>
          </a:p>
          <a:p>
            <a:pPr marL="334861" lvl="0"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Also ensure that  any other whole school policies are followed such as e-safety.</a:t>
            </a:r>
          </a:p>
          <a:p>
            <a:pPr marL="334861" lvl="0" indent="-285750">
              <a:lnSpc>
                <a:spcPts val="1500"/>
              </a:lnSpc>
              <a:spcAft>
                <a:spcPts val="1000"/>
              </a:spcAft>
              <a:buClr>
                <a:schemeClr val="dk1"/>
              </a:buClr>
              <a:buSzPct val="100000"/>
              <a:buFont typeface="Arial" panose="020B0604020202020204" pitchFamily="34" charset="0"/>
              <a:buChar char="•"/>
            </a:pPr>
            <a:endParaRPr lang="en-GB" sz="1400" dirty="0">
              <a:solidFill>
                <a:schemeClr val="dk1"/>
              </a:solidFill>
              <a:ea typeface="Century Gothic"/>
              <a:cs typeface="Century Gothic"/>
              <a:sym typeface="Century Gothic"/>
            </a:endParaRPr>
          </a:p>
        </p:txBody>
      </p:sp>
    </p:spTree>
    <p:extLst>
      <p:ext uri="{BB962C8B-B14F-4D97-AF65-F5344CB8AC3E}">
        <p14:creationId xmlns:p14="http://schemas.microsoft.com/office/powerpoint/2010/main" val="2568693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F9CBADFC-08B2-A442-8021-38193D40E9F0}"/>
              </a:ext>
            </a:extLst>
          </p:cNvPr>
          <p:cNvGrpSpPr/>
          <p:nvPr/>
        </p:nvGrpSpPr>
        <p:grpSpPr>
          <a:xfrm>
            <a:off x="793799" y="1812005"/>
            <a:ext cx="5855845" cy="2253964"/>
            <a:chOff x="692199" y="1719560"/>
            <a:chExt cx="5855845" cy="2253964"/>
          </a:xfrm>
        </p:grpSpPr>
        <p:sp>
          <p:nvSpPr>
            <p:cNvPr id="19" name="Rectangle 18">
              <a:extLst>
                <a:ext uri="{FF2B5EF4-FFF2-40B4-BE49-F238E27FC236}">
                  <a16:creationId xmlns:a16="http://schemas.microsoft.com/office/drawing/2014/main" id="{264D48F4-3BE1-7645-AFD4-3EFD6A69C207}"/>
                </a:ext>
              </a:extLst>
            </p:cNvPr>
            <p:cNvSpPr/>
            <p:nvPr/>
          </p:nvSpPr>
          <p:spPr>
            <a:xfrm>
              <a:off x="692199" y="1968404"/>
              <a:ext cx="5607001" cy="1754692"/>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0" name="Content Placeholder 3">
              <a:extLst>
                <a:ext uri="{FF2B5EF4-FFF2-40B4-BE49-F238E27FC236}">
                  <a16:creationId xmlns:a16="http://schemas.microsoft.com/office/drawing/2014/main" id="{B8C3F75E-6F77-E44D-BBFE-A7C7984F5BE8}"/>
                </a:ext>
              </a:extLst>
            </p:cNvPr>
            <p:cNvSpPr txBox="1">
              <a:spLocks/>
            </p:cNvSpPr>
            <p:nvPr/>
          </p:nvSpPr>
          <p:spPr>
            <a:xfrm>
              <a:off x="946860" y="2355271"/>
              <a:ext cx="5352340" cy="1618253"/>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lgn="l"/>
              <a:r>
                <a:rPr lang="en-GB" sz="2800" b="1" dirty="0">
                  <a:solidFill>
                    <a:schemeClr val="bg1"/>
                  </a:solidFill>
                </a:rPr>
                <a:t>Learning objectives</a:t>
              </a:r>
            </a:p>
            <a:p>
              <a:pPr lvl="3" algn="l"/>
              <a:r>
                <a:rPr lang="en-GB" sz="2800" b="1" dirty="0">
                  <a:solidFill>
                    <a:schemeClr val="bg1"/>
                  </a:solidFill>
                </a:rPr>
                <a:t>Students will learn:</a:t>
              </a:r>
            </a:p>
          </p:txBody>
        </p:sp>
        <p:grpSp>
          <p:nvGrpSpPr>
            <p:cNvPr id="21" name="Group 20">
              <a:extLst>
                <a:ext uri="{FF2B5EF4-FFF2-40B4-BE49-F238E27FC236}">
                  <a16:creationId xmlns:a16="http://schemas.microsoft.com/office/drawing/2014/main" id="{B98350B4-90E8-2E48-94C7-C936AF6381DC}"/>
                </a:ext>
              </a:extLst>
            </p:cNvPr>
            <p:cNvGrpSpPr/>
            <p:nvPr/>
          </p:nvGrpSpPr>
          <p:grpSpPr>
            <a:xfrm>
              <a:off x="6050356" y="1719560"/>
              <a:ext cx="497688" cy="572154"/>
              <a:chOff x="11546445" y="2781334"/>
              <a:chExt cx="497688" cy="572154"/>
            </a:xfrm>
          </p:grpSpPr>
          <p:sp>
            <p:nvSpPr>
              <p:cNvPr id="22" name="Oval 21">
                <a:extLst>
                  <a:ext uri="{FF2B5EF4-FFF2-40B4-BE49-F238E27FC236}">
                    <a16:creationId xmlns:a16="http://schemas.microsoft.com/office/drawing/2014/main" id="{39275C56-CD1D-EB46-9CB5-CE4F97ED04C2}"/>
                  </a:ext>
                </a:extLst>
              </p:cNvPr>
              <p:cNvSpPr/>
              <p:nvPr/>
            </p:nvSpPr>
            <p:spPr>
              <a:xfrm>
                <a:off x="11546445" y="2781334"/>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3">
                <a:extLst>
                  <a:ext uri="{FF2B5EF4-FFF2-40B4-BE49-F238E27FC236}">
                    <a16:creationId xmlns:a16="http://schemas.microsoft.com/office/drawing/2014/main" id="{32755DBF-CEAF-6747-A12F-3C361282EE4E}"/>
                  </a:ext>
                </a:extLst>
              </p:cNvPr>
              <p:cNvSpPr txBox="1">
                <a:spLocks/>
              </p:cNvSpPr>
              <p:nvPr/>
            </p:nvSpPr>
            <p:spPr>
              <a:xfrm>
                <a:off x="11671017" y="2829060"/>
                <a:ext cx="238616" cy="52442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2" name="Group 1">
            <a:extLst>
              <a:ext uri="{FF2B5EF4-FFF2-40B4-BE49-F238E27FC236}">
                <a16:creationId xmlns:a16="http://schemas.microsoft.com/office/drawing/2014/main" id="{C5B4507B-25E0-FB4D-A428-4FDA223F850D}"/>
              </a:ext>
            </a:extLst>
          </p:cNvPr>
          <p:cNvGrpSpPr/>
          <p:nvPr/>
        </p:nvGrpSpPr>
        <p:grpSpPr>
          <a:xfrm>
            <a:off x="898263" y="4427766"/>
            <a:ext cx="4449335" cy="3998785"/>
            <a:chOff x="898263" y="4427766"/>
            <a:chExt cx="4449335" cy="3998785"/>
          </a:xfrm>
        </p:grpSpPr>
        <p:sp>
          <p:nvSpPr>
            <p:cNvPr id="24" name="Rectangle 23">
              <a:extLst>
                <a:ext uri="{FF2B5EF4-FFF2-40B4-BE49-F238E27FC236}">
                  <a16:creationId xmlns:a16="http://schemas.microsoft.com/office/drawing/2014/main" id="{5FB42234-EFE5-6146-B971-3402ED6FBB89}"/>
                </a:ext>
              </a:extLst>
            </p:cNvPr>
            <p:cNvSpPr/>
            <p:nvPr/>
          </p:nvSpPr>
          <p:spPr>
            <a:xfrm>
              <a:off x="898263"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5" name="Title 1">
              <a:extLst>
                <a:ext uri="{FF2B5EF4-FFF2-40B4-BE49-F238E27FC236}">
                  <a16:creationId xmlns:a16="http://schemas.microsoft.com/office/drawing/2014/main" id="{4BE6678E-8235-B345-981B-4B6F2768AC38}"/>
                </a:ext>
              </a:extLst>
            </p:cNvPr>
            <p:cNvSpPr txBox="1">
              <a:spLocks/>
            </p:cNvSpPr>
            <p:nvPr/>
          </p:nvSpPr>
          <p:spPr>
            <a:xfrm>
              <a:off x="1122705" y="6913547"/>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how social media platforms can use your personal data </a:t>
              </a:r>
            </a:p>
          </p:txBody>
        </p:sp>
        <p:pic>
          <p:nvPicPr>
            <p:cNvPr id="39" name="Graphic 38">
              <a:extLst>
                <a:ext uri="{FF2B5EF4-FFF2-40B4-BE49-F238E27FC236}">
                  <a16:creationId xmlns:a16="http://schemas.microsoft.com/office/drawing/2014/main" id="{1F3BCC12-8617-8241-B7F4-D3A5BA6FC6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13526" y="4884422"/>
              <a:ext cx="905956" cy="1130316"/>
            </a:xfrm>
            <a:prstGeom prst="rect">
              <a:avLst/>
            </a:prstGeom>
          </p:spPr>
        </p:pic>
        <p:sp>
          <p:nvSpPr>
            <p:cNvPr id="41" name="Oval 40">
              <a:extLst>
                <a:ext uri="{FF2B5EF4-FFF2-40B4-BE49-F238E27FC236}">
                  <a16:creationId xmlns:a16="http://schemas.microsoft.com/office/drawing/2014/main" id="{9188444A-C8CE-134A-96DA-5416D16F08F6}"/>
                </a:ext>
              </a:extLst>
            </p:cNvPr>
            <p:cNvSpPr/>
            <p:nvPr/>
          </p:nvSpPr>
          <p:spPr>
            <a:xfrm>
              <a:off x="3388324"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dirty="0">
                  <a:solidFill>
                    <a:schemeClr val="bg1"/>
                  </a:solidFill>
                  <a:latin typeface="Overpass Mono" pitchFamily="49" charset="77"/>
                </a:rPr>
                <a:t>?</a:t>
              </a:r>
            </a:p>
          </p:txBody>
        </p:sp>
      </p:grpSp>
      <p:grpSp>
        <p:nvGrpSpPr>
          <p:cNvPr id="3" name="Group 2">
            <a:extLst>
              <a:ext uri="{FF2B5EF4-FFF2-40B4-BE49-F238E27FC236}">
                <a16:creationId xmlns:a16="http://schemas.microsoft.com/office/drawing/2014/main" id="{E3902321-517F-3F4D-B621-041AE7512F20}"/>
              </a:ext>
            </a:extLst>
          </p:cNvPr>
          <p:cNvGrpSpPr/>
          <p:nvPr/>
        </p:nvGrpSpPr>
        <p:grpSpPr>
          <a:xfrm>
            <a:off x="5705965" y="4427766"/>
            <a:ext cx="4449335" cy="3998785"/>
            <a:chOff x="5705965" y="4427766"/>
            <a:chExt cx="4449335" cy="3998785"/>
          </a:xfrm>
        </p:grpSpPr>
        <p:sp>
          <p:nvSpPr>
            <p:cNvPr id="26" name="Rectangle 25">
              <a:extLst>
                <a:ext uri="{FF2B5EF4-FFF2-40B4-BE49-F238E27FC236}">
                  <a16:creationId xmlns:a16="http://schemas.microsoft.com/office/drawing/2014/main" id="{A34F637A-1939-7645-B853-894B8D366C42}"/>
                </a:ext>
              </a:extLst>
            </p:cNvPr>
            <p:cNvSpPr/>
            <p:nvPr/>
          </p:nvSpPr>
          <p:spPr>
            <a:xfrm>
              <a:off x="5705965"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7" name="Title 1">
              <a:extLst>
                <a:ext uri="{FF2B5EF4-FFF2-40B4-BE49-F238E27FC236}">
                  <a16:creationId xmlns:a16="http://schemas.microsoft.com/office/drawing/2014/main" id="{61D00ADC-9E35-924E-A5E4-666F5A1968AE}"/>
                </a:ext>
              </a:extLst>
            </p:cNvPr>
            <p:cNvSpPr txBox="1">
              <a:spLocks/>
            </p:cNvSpPr>
            <p:nvPr/>
          </p:nvSpPr>
          <p:spPr>
            <a:xfrm>
              <a:off x="5930407" y="6913547"/>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the risks associated with a public social media profile</a:t>
              </a:r>
            </a:p>
          </p:txBody>
        </p:sp>
        <p:pic>
          <p:nvPicPr>
            <p:cNvPr id="42" name="Graphic 41">
              <a:extLst>
                <a:ext uri="{FF2B5EF4-FFF2-40B4-BE49-F238E27FC236}">
                  <a16:creationId xmlns:a16="http://schemas.microsoft.com/office/drawing/2014/main" id="{B8CE7733-5E65-A642-A4FE-A23E806F2C6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49408" y="4884422"/>
              <a:ext cx="905956" cy="1130316"/>
            </a:xfrm>
            <a:prstGeom prst="rect">
              <a:avLst/>
            </a:prstGeom>
          </p:spPr>
        </p:pic>
        <p:sp>
          <p:nvSpPr>
            <p:cNvPr id="43" name="Oval 42">
              <a:extLst>
                <a:ext uri="{FF2B5EF4-FFF2-40B4-BE49-F238E27FC236}">
                  <a16:creationId xmlns:a16="http://schemas.microsoft.com/office/drawing/2014/main" id="{0CD99F05-A2BB-A94F-A60A-EBE16D6A1162}"/>
                </a:ext>
              </a:extLst>
            </p:cNvPr>
            <p:cNvSpPr/>
            <p:nvPr/>
          </p:nvSpPr>
          <p:spPr>
            <a:xfrm>
              <a:off x="8124206"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grpSp>
      <p:sp>
        <p:nvSpPr>
          <p:cNvPr id="47" name="Title 1">
            <a:extLst>
              <a:ext uri="{FF2B5EF4-FFF2-40B4-BE49-F238E27FC236}">
                <a16:creationId xmlns:a16="http://schemas.microsoft.com/office/drawing/2014/main" id="{2B7AE6B6-D703-DE47-A6A6-B7FCDA8CE013}"/>
              </a:ext>
            </a:extLst>
          </p:cNvPr>
          <p:cNvSpPr txBox="1">
            <a:spLocks/>
          </p:cNvSpPr>
          <p:nvPr/>
        </p:nvSpPr>
        <p:spPr>
          <a:xfrm>
            <a:off x="692201" y="611124"/>
            <a:ext cx="9811058"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Staying Private on Social Media</a:t>
            </a:r>
            <a:endParaRPr lang="en-US" sz="3600" b="1" dirty="0"/>
          </a:p>
        </p:txBody>
      </p:sp>
      <p:grpSp>
        <p:nvGrpSpPr>
          <p:cNvPr id="4" name="Group 3">
            <a:extLst>
              <a:ext uri="{FF2B5EF4-FFF2-40B4-BE49-F238E27FC236}">
                <a16:creationId xmlns:a16="http://schemas.microsoft.com/office/drawing/2014/main" id="{C09A1BEC-E1C8-534B-9A2C-7E6302D4BC6A}"/>
              </a:ext>
            </a:extLst>
          </p:cNvPr>
          <p:cNvGrpSpPr/>
          <p:nvPr/>
        </p:nvGrpSpPr>
        <p:grpSpPr>
          <a:xfrm>
            <a:off x="10513667" y="4427766"/>
            <a:ext cx="4449335" cy="3998785"/>
            <a:chOff x="10513667" y="4427766"/>
            <a:chExt cx="4449335" cy="3998785"/>
          </a:xfrm>
        </p:grpSpPr>
        <p:sp>
          <p:nvSpPr>
            <p:cNvPr id="36" name="Rectangle 35">
              <a:extLst>
                <a:ext uri="{FF2B5EF4-FFF2-40B4-BE49-F238E27FC236}">
                  <a16:creationId xmlns:a16="http://schemas.microsoft.com/office/drawing/2014/main" id="{A9BF7187-E247-C548-8F24-3FCEDB373898}"/>
                </a:ext>
              </a:extLst>
            </p:cNvPr>
            <p:cNvSpPr/>
            <p:nvPr/>
          </p:nvSpPr>
          <p:spPr>
            <a:xfrm>
              <a:off x="10513667"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7" name="Title 1">
              <a:extLst>
                <a:ext uri="{FF2B5EF4-FFF2-40B4-BE49-F238E27FC236}">
                  <a16:creationId xmlns:a16="http://schemas.microsoft.com/office/drawing/2014/main" id="{CC04DC99-EF6F-8F4C-8B4F-DF20C65E52AC}"/>
                </a:ext>
              </a:extLst>
            </p:cNvPr>
            <p:cNvSpPr txBox="1">
              <a:spLocks/>
            </p:cNvSpPr>
            <p:nvPr/>
          </p:nvSpPr>
          <p:spPr>
            <a:xfrm>
              <a:off x="10738109" y="6913547"/>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what a digital footprint is and why it is important.</a:t>
              </a:r>
            </a:p>
          </p:txBody>
        </p:sp>
        <p:pic>
          <p:nvPicPr>
            <p:cNvPr id="44" name="Graphic 43">
              <a:extLst>
                <a:ext uri="{FF2B5EF4-FFF2-40B4-BE49-F238E27FC236}">
                  <a16:creationId xmlns:a16="http://schemas.microsoft.com/office/drawing/2014/main" id="{FD794304-4461-BA48-BFED-E92268FF79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70634" y="4884422"/>
              <a:ext cx="905956" cy="1130316"/>
            </a:xfrm>
            <a:prstGeom prst="rect">
              <a:avLst/>
            </a:prstGeom>
          </p:spPr>
        </p:pic>
        <p:sp>
          <p:nvSpPr>
            <p:cNvPr id="46" name="Oval 45">
              <a:extLst>
                <a:ext uri="{FF2B5EF4-FFF2-40B4-BE49-F238E27FC236}">
                  <a16:creationId xmlns:a16="http://schemas.microsoft.com/office/drawing/2014/main" id="{C8C72A79-F591-D34D-ACE0-B93999FA166C}"/>
                </a:ext>
              </a:extLst>
            </p:cNvPr>
            <p:cNvSpPr/>
            <p:nvPr/>
          </p:nvSpPr>
          <p:spPr>
            <a:xfrm>
              <a:off x="12945432"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b="1" dirty="0">
                <a:solidFill>
                  <a:schemeClr val="bg1"/>
                </a:solidFill>
                <a:latin typeface="Overpass Mono" pitchFamily="49" charset="77"/>
              </a:endParaRPr>
            </a:p>
          </p:txBody>
        </p:sp>
        <p:pic>
          <p:nvPicPr>
            <p:cNvPr id="8" name="Graphic 7">
              <a:extLst>
                <a:ext uri="{FF2B5EF4-FFF2-40B4-BE49-F238E27FC236}">
                  <a16:creationId xmlns:a16="http://schemas.microsoft.com/office/drawing/2014/main" id="{AFA93F11-4FE1-9D4D-B69D-751182BFEB5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226208" y="5632889"/>
              <a:ext cx="189486" cy="408376"/>
            </a:xfrm>
            <a:prstGeom prst="rect">
              <a:avLst/>
            </a:prstGeom>
          </p:spPr>
        </p:pic>
      </p:grpSp>
    </p:spTree>
    <p:extLst>
      <p:ext uri="{BB962C8B-B14F-4D97-AF65-F5344CB8AC3E}">
        <p14:creationId xmlns:p14="http://schemas.microsoft.com/office/powerpoint/2010/main" val="36465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350" fill="hold"/>
                                        <p:tgtEl>
                                          <p:spTgt spid="2"/>
                                        </p:tgtEl>
                                        <p:attrNameLst>
                                          <p:attrName>ppt_w</p:attrName>
                                        </p:attrNameLst>
                                      </p:cBhvr>
                                      <p:tavLst>
                                        <p:tav tm="0">
                                          <p:val>
                                            <p:fltVal val="0"/>
                                          </p:val>
                                        </p:tav>
                                        <p:tav tm="100000">
                                          <p:val>
                                            <p:strVal val="#ppt_w"/>
                                          </p:val>
                                        </p:tav>
                                      </p:tavLst>
                                    </p:anim>
                                    <p:anim calcmode="lin" valueType="num">
                                      <p:cBhvr>
                                        <p:cTn id="13" dur="350" fill="hold"/>
                                        <p:tgtEl>
                                          <p:spTgt spid="2"/>
                                        </p:tgtEl>
                                        <p:attrNameLst>
                                          <p:attrName>ppt_h</p:attrName>
                                        </p:attrNameLst>
                                      </p:cBhvr>
                                      <p:tavLst>
                                        <p:tav tm="0">
                                          <p:val>
                                            <p:fltVal val="0"/>
                                          </p:val>
                                        </p:tav>
                                        <p:tav tm="100000">
                                          <p:val>
                                            <p:strVal val="#ppt_h"/>
                                          </p:val>
                                        </p:tav>
                                      </p:tavLst>
                                    </p:anim>
                                    <p:animEffect transition="in" filter="fade">
                                      <p:cBhvr>
                                        <p:cTn id="14" dur="35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350" fill="hold"/>
                                        <p:tgtEl>
                                          <p:spTgt spid="3"/>
                                        </p:tgtEl>
                                        <p:attrNameLst>
                                          <p:attrName>ppt_w</p:attrName>
                                        </p:attrNameLst>
                                      </p:cBhvr>
                                      <p:tavLst>
                                        <p:tav tm="0">
                                          <p:val>
                                            <p:fltVal val="0"/>
                                          </p:val>
                                        </p:tav>
                                        <p:tav tm="100000">
                                          <p:val>
                                            <p:strVal val="#ppt_w"/>
                                          </p:val>
                                        </p:tav>
                                      </p:tavLst>
                                    </p:anim>
                                    <p:anim calcmode="lin" valueType="num">
                                      <p:cBhvr>
                                        <p:cTn id="20" dur="350" fill="hold"/>
                                        <p:tgtEl>
                                          <p:spTgt spid="3"/>
                                        </p:tgtEl>
                                        <p:attrNameLst>
                                          <p:attrName>ppt_h</p:attrName>
                                        </p:attrNameLst>
                                      </p:cBhvr>
                                      <p:tavLst>
                                        <p:tav tm="0">
                                          <p:val>
                                            <p:fltVal val="0"/>
                                          </p:val>
                                        </p:tav>
                                        <p:tav tm="100000">
                                          <p:val>
                                            <p:strVal val="#ppt_h"/>
                                          </p:val>
                                        </p:tav>
                                      </p:tavLst>
                                    </p:anim>
                                    <p:animEffect transition="in" filter="fade">
                                      <p:cBhvr>
                                        <p:cTn id="21" dur="35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350" fill="hold"/>
                                        <p:tgtEl>
                                          <p:spTgt spid="4"/>
                                        </p:tgtEl>
                                        <p:attrNameLst>
                                          <p:attrName>ppt_w</p:attrName>
                                        </p:attrNameLst>
                                      </p:cBhvr>
                                      <p:tavLst>
                                        <p:tav tm="0">
                                          <p:val>
                                            <p:fltVal val="0"/>
                                          </p:val>
                                        </p:tav>
                                        <p:tav tm="100000">
                                          <p:val>
                                            <p:strVal val="#ppt_w"/>
                                          </p:val>
                                        </p:tav>
                                      </p:tavLst>
                                    </p:anim>
                                    <p:anim calcmode="lin" valueType="num">
                                      <p:cBhvr>
                                        <p:cTn id="27" dur="350" fill="hold"/>
                                        <p:tgtEl>
                                          <p:spTgt spid="4"/>
                                        </p:tgtEl>
                                        <p:attrNameLst>
                                          <p:attrName>ppt_h</p:attrName>
                                        </p:attrNameLst>
                                      </p:cBhvr>
                                      <p:tavLst>
                                        <p:tav tm="0">
                                          <p:val>
                                            <p:fltVal val="0"/>
                                          </p:val>
                                        </p:tav>
                                        <p:tav tm="100000">
                                          <p:val>
                                            <p:strVal val="#ppt_h"/>
                                          </p:val>
                                        </p:tav>
                                      </p:tavLst>
                                    </p:anim>
                                    <p:animEffect transition="in" filter="fade">
                                      <p:cBhvr>
                                        <p:cTn id="28" dur="3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AE316461-ABA8-3747-9223-C24D52C432C6}"/>
              </a:ext>
            </a:extLst>
          </p:cNvPr>
          <p:cNvSpPr/>
          <p:nvPr/>
        </p:nvSpPr>
        <p:spPr>
          <a:xfrm>
            <a:off x="-192297" y="-228600"/>
            <a:ext cx="12408110" cy="6015039"/>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5" name="Title 1">
            <a:extLst>
              <a:ext uri="{FF2B5EF4-FFF2-40B4-BE49-F238E27FC236}">
                <a16:creationId xmlns:a16="http://schemas.microsoft.com/office/drawing/2014/main" id="{63206636-EF75-6C47-A47B-657BD7442DC1}"/>
              </a:ext>
            </a:extLst>
          </p:cNvPr>
          <p:cNvSpPr txBox="1">
            <a:spLocks/>
          </p:cNvSpPr>
          <p:nvPr/>
        </p:nvSpPr>
        <p:spPr>
          <a:xfrm>
            <a:off x="692201" y="611125"/>
            <a:ext cx="8601067" cy="3283686"/>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Vote now! </a:t>
            </a:r>
          </a:p>
          <a:p>
            <a:pPr>
              <a:lnSpc>
                <a:spcPct val="100000"/>
              </a:lnSpc>
            </a:pPr>
            <a:endParaRPr lang="en-GB" sz="2400" dirty="0">
              <a:solidFill>
                <a:schemeClr val="dk1"/>
              </a:solidFill>
              <a:ea typeface="Calibri"/>
              <a:cs typeface="Calibri"/>
              <a:sym typeface="Calibri"/>
            </a:endParaRPr>
          </a:p>
          <a:p>
            <a:pPr lvl="0">
              <a:lnSpc>
                <a:spcPct val="110000"/>
              </a:lnSpc>
              <a:spcBef>
                <a:spcPts val="0"/>
              </a:spcBef>
            </a:pPr>
            <a:r>
              <a:rPr lang="en-GB" sz="2400" dirty="0">
                <a:solidFill>
                  <a:schemeClr val="dk1"/>
                </a:solidFill>
                <a:ea typeface="Calibri"/>
                <a:cs typeface="Calibri"/>
                <a:sym typeface="Calibri"/>
              </a:rPr>
              <a:t>Some social media platforms require users to be over the age of 13.</a:t>
            </a:r>
          </a:p>
          <a:p>
            <a:pPr>
              <a:lnSpc>
                <a:spcPct val="100000"/>
              </a:lnSpc>
            </a:pPr>
            <a:endParaRPr lang="en-GB" sz="2400" dirty="0">
              <a:solidFill>
                <a:schemeClr val="dk1"/>
              </a:solidFill>
              <a:ea typeface="Calibri"/>
              <a:cs typeface="Calibri"/>
              <a:sym typeface="Calibri"/>
            </a:endParaRPr>
          </a:p>
          <a:p>
            <a:pPr lvl="0">
              <a:lnSpc>
                <a:spcPct val="100000"/>
              </a:lnSpc>
              <a:spcBef>
                <a:spcPts val="0"/>
              </a:spcBef>
            </a:pPr>
            <a:r>
              <a:rPr lang="en-GB" sz="2400" dirty="0">
                <a:solidFill>
                  <a:schemeClr val="dk1"/>
                </a:solidFill>
                <a:ea typeface="Calibri"/>
                <a:cs typeface="Calibri"/>
                <a:sym typeface="Calibri"/>
              </a:rPr>
              <a:t>Do you think:</a:t>
            </a:r>
          </a:p>
          <a:p>
            <a:pPr>
              <a:lnSpc>
                <a:spcPct val="100000"/>
              </a:lnSpc>
            </a:pPr>
            <a:r>
              <a:rPr lang="en-GB" sz="3600" b="1" dirty="0">
                <a:solidFill>
                  <a:schemeClr val="dk1"/>
                </a:solidFill>
                <a:ea typeface="Calibri"/>
                <a:cs typeface="Calibri"/>
                <a:sym typeface="Calibri"/>
              </a:rPr>
              <a:t> </a:t>
            </a:r>
          </a:p>
        </p:txBody>
      </p:sp>
      <p:grpSp>
        <p:nvGrpSpPr>
          <p:cNvPr id="56" name="Group 55">
            <a:extLst>
              <a:ext uri="{FF2B5EF4-FFF2-40B4-BE49-F238E27FC236}">
                <a16:creationId xmlns:a16="http://schemas.microsoft.com/office/drawing/2014/main" id="{1DADD8FB-48D0-3841-814A-A291AF958662}"/>
              </a:ext>
            </a:extLst>
          </p:cNvPr>
          <p:cNvGrpSpPr/>
          <p:nvPr/>
        </p:nvGrpSpPr>
        <p:grpSpPr>
          <a:xfrm>
            <a:off x="817721" y="3894811"/>
            <a:ext cx="3267380" cy="3034520"/>
            <a:chOff x="2392126" y="3917709"/>
            <a:chExt cx="3267380" cy="3034520"/>
          </a:xfrm>
        </p:grpSpPr>
        <p:sp>
          <p:nvSpPr>
            <p:cNvPr id="57" name="Rectangle 56">
              <a:extLst>
                <a:ext uri="{FF2B5EF4-FFF2-40B4-BE49-F238E27FC236}">
                  <a16:creationId xmlns:a16="http://schemas.microsoft.com/office/drawing/2014/main" id="{4EC64177-5B14-F94A-A242-CC15E37839D6}"/>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8" name="Picture 57">
              <a:extLst>
                <a:ext uri="{FF2B5EF4-FFF2-40B4-BE49-F238E27FC236}">
                  <a16:creationId xmlns:a16="http://schemas.microsoft.com/office/drawing/2014/main" id="{54056888-46EC-5D42-9343-DFE3B753207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59" name="Title 1">
              <a:extLst>
                <a:ext uri="{FF2B5EF4-FFF2-40B4-BE49-F238E27FC236}">
                  <a16:creationId xmlns:a16="http://schemas.microsoft.com/office/drawing/2014/main" id="{992AFDB5-7707-C049-B73C-6BC06A8608EE}"/>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This is </a:t>
              </a:r>
            </a:p>
            <a:p>
              <a:pPr algn="ctr">
                <a:lnSpc>
                  <a:spcPct val="100000"/>
                </a:lnSpc>
              </a:pPr>
              <a:r>
                <a:rPr lang="en-US" sz="2400" spc="-150" dirty="0">
                  <a:solidFill>
                    <a:srgbClr val="019967"/>
                  </a:solidFill>
                  <a:latin typeface="Overpass Mono" pitchFamily="49" charset="77"/>
                </a:rPr>
                <a:t>the right age</a:t>
              </a:r>
            </a:p>
          </p:txBody>
        </p:sp>
      </p:grpSp>
      <p:grpSp>
        <p:nvGrpSpPr>
          <p:cNvPr id="71" name="Group 70">
            <a:extLst>
              <a:ext uri="{FF2B5EF4-FFF2-40B4-BE49-F238E27FC236}">
                <a16:creationId xmlns:a16="http://schemas.microsoft.com/office/drawing/2014/main" id="{636BEB5B-36C6-814C-AE72-7C2C190E38BA}"/>
              </a:ext>
            </a:extLst>
          </p:cNvPr>
          <p:cNvGrpSpPr/>
          <p:nvPr/>
        </p:nvGrpSpPr>
        <p:grpSpPr>
          <a:xfrm>
            <a:off x="4594927" y="3894811"/>
            <a:ext cx="3267380" cy="3034520"/>
            <a:chOff x="2392126" y="3917709"/>
            <a:chExt cx="3267380" cy="3034520"/>
          </a:xfrm>
        </p:grpSpPr>
        <p:sp>
          <p:nvSpPr>
            <p:cNvPr id="73" name="Rectangle 72">
              <a:extLst>
                <a:ext uri="{FF2B5EF4-FFF2-40B4-BE49-F238E27FC236}">
                  <a16:creationId xmlns:a16="http://schemas.microsoft.com/office/drawing/2014/main" id="{069A818E-4112-9149-8E47-B1140C1D3672}"/>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74" name="Picture 73">
              <a:extLst>
                <a:ext uri="{FF2B5EF4-FFF2-40B4-BE49-F238E27FC236}">
                  <a16:creationId xmlns:a16="http://schemas.microsoft.com/office/drawing/2014/main" id="{5B303B16-B541-5F46-A755-8C084340AC1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75" name="Title 1">
              <a:extLst>
                <a:ext uri="{FF2B5EF4-FFF2-40B4-BE49-F238E27FC236}">
                  <a16:creationId xmlns:a16="http://schemas.microsoft.com/office/drawing/2014/main" id="{238CC230-AA5A-E54D-B560-CFC6C72BC376}"/>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There shouldn’t be an age restriction</a:t>
              </a:r>
            </a:p>
          </p:txBody>
        </p:sp>
      </p:grpSp>
      <p:grpSp>
        <p:nvGrpSpPr>
          <p:cNvPr id="76" name="Group 75">
            <a:extLst>
              <a:ext uri="{FF2B5EF4-FFF2-40B4-BE49-F238E27FC236}">
                <a16:creationId xmlns:a16="http://schemas.microsoft.com/office/drawing/2014/main" id="{3A9086C5-B67D-3743-8E48-F7DEE6D1CDD9}"/>
              </a:ext>
            </a:extLst>
          </p:cNvPr>
          <p:cNvGrpSpPr/>
          <p:nvPr/>
        </p:nvGrpSpPr>
        <p:grpSpPr>
          <a:xfrm>
            <a:off x="8372133" y="3894811"/>
            <a:ext cx="3267380" cy="3034520"/>
            <a:chOff x="2392126" y="3917709"/>
            <a:chExt cx="3267380" cy="3034520"/>
          </a:xfrm>
        </p:grpSpPr>
        <p:sp>
          <p:nvSpPr>
            <p:cNvPr id="77" name="Rectangle 76">
              <a:extLst>
                <a:ext uri="{FF2B5EF4-FFF2-40B4-BE49-F238E27FC236}">
                  <a16:creationId xmlns:a16="http://schemas.microsoft.com/office/drawing/2014/main" id="{3356FF33-83C3-214A-B43E-A3CBCE646078}"/>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78" name="Picture 77">
              <a:extLst>
                <a:ext uri="{FF2B5EF4-FFF2-40B4-BE49-F238E27FC236}">
                  <a16:creationId xmlns:a16="http://schemas.microsoft.com/office/drawing/2014/main" id="{E1EC898D-8D8B-CA45-B636-242B605C332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79" name="Title 1">
              <a:extLst>
                <a:ext uri="{FF2B5EF4-FFF2-40B4-BE49-F238E27FC236}">
                  <a16:creationId xmlns:a16="http://schemas.microsoft.com/office/drawing/2014/main" id="{97120D64-158C-8844-BC41-ACE926CBB348}"/>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It should </a:t>
              </a:r>
              <a:br>
                <a:rPr lang="en-US" sz="2400" spc="-150" dirty="0">
                  <a:solidFill>
                    <a:srgbClr val="019967"/>
                  </a:solidFill>
                  <a:latin typeface="Overpass Mono" pitchFamily="49" charset="77"/>
                </a:rPr>
              </a:br>
              <a:r>
                <a:rPr lang="en-US" sz="2400" spc="-150" dirty="0">
                  <a:solidFill>
                    <a:srgbClr val="019967"/>
                  </a:solidFill>
                  <a:latin typeface="Overpass Mono" pitchFamily="49" charset="77"/>
                </a:rPr>
                <a:t>be younger</a:t>
              </a:r>
            </a:p>
          </p:txBody>
        </p:sp>
      </p:grpSp>
      <p:grpSp>
        <p:nvGrpSpPr>
          <p:cNvPr id="80" name="Group 79">
            <a:extLst>
              <a:ext uri="{FF2B5EF4-FFF2-40B4-BE49-F238E27FC236}">
                <a16:creationId xmlns:a16="http://schemas.microsoft.com/office/drawing/2014/main" id="{3431453A-67CD-7546-9D2A-04F6D3CAEC3E}"/>
              </a:ext>
            </a:extLst>
          </p:cNvPr>
          <p:cNvGrpSpPr/>
          <p:nvPr/>
        </p:nvGrpSpPr>
        <p:grpSpPr>
          <a:xfrm>
            <a:off x="12149338" y="3894811"/>
            <a:ext cx="3267380" cy="3034520"/>
            <a:chOff x="2392126" y="3917709"/>
            <a:chExt cx="3267380" cy="3034520"/>
          </a:xfrm>
        </p:grpSpPr>
        <p:sp>
          <p:nvSpPr>
            <p:cNvPr id="81" name="Rectangle 80">
              <a:extLst>
                <a:ext uri="{FF2B5EF4-FFF2-40B4-BE49-F238E27FC236}">
                  <a16:creationId xmlns:a16="http://schemas.microsoft.com/office/drawing/2014/main" id="{4C511BCC-9975-F049-B621-93D5395C1D65}"/>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82" name="Picture 81">
              <a:extLst>
                <a:ext uri="{FF2B5EF4-FFF2-40B4-BE49-F238E27FC236}">
                  <a16:creationId xmlns:a16="http://schemas.microsoft.com/office/drawing/2014/main" id="{6BF9BC2D-853C-3649-A0CC-F188D4B6A052}"/>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83" name="Title 1">
              <a:extLst>
                <a:ext uri="{FF2B5EF4-FFF2-40B4-BE49-F238E27FC236}">
                  <a16:creationId xmlns:a16="http://schemas.microsoft.com/office/drawing/2014/main" id="{B13F2C3D-2CEC-E84D-BB60-CA3666803CDD}"/>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It should</a:t>
              </a:r>
              <a:br>
                <a:rPr lang="en-US" sz="2400" spc="-150" dirty="0">
                  <a:solidFill>
                    <a:srgbClr val="019967"/>
                  </a:solidFill>
                  <a:latin typeface="Overpass Mono" pitchFamily="49" charset="77"/>
                </a:rPr>
              </a:br>
              <a:r>
                <a:rPr lang="en-US" sz="2400" spc="-150" dirty="0">
                  <a:solidFill>
                    <a:srgbClr val="019967"/>
                  </a:solidFill>
                  <a:latin typeface="Overpass Mono" pitchFamily="49" charset="77"/>
                </a:rPr>
                <a:t>be older</a:t>
              </a:r>
            </a:p>
          </p:txBody>
        </p:sp>
      </p:grpSp>
    </p:spTree>
    <p:extLst>
      <p:ext uri="{BB962C8B-B14F-4D97-AF65-F5344CB8AC3E}">
        <p14:creationId xmlns:p14="http://schemas.microsoft.com/office/powerpoint/2010/main" val="42550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55">
                                            <p:txEl>
                                              <p:pRg st="4" end="4"/>
                                            </p:txEl>
                                          </p:spTgt>
                                        </p:tgtEl>
                                        <p:attrNameLst>
                                          <p:attrName>style.visibility</p:attrName>
                                        </p:attrNameLst>
                                      </p:cBhvr>
                                      <p:to>
                                        <p:strVal val="visible"/>
                                      </p:to>
                                    </p:set>
                                    <p:animEffect transition="in" filter="wipe(left)">
                                      <p:cBhvr>
                                        <p:cTn id="11" dur="400"/>
                                        <p:tgtEl>
                                          <p:spTgt spid="55">
                                            <p:txEl>
                                              <p:pRg st="4" end="4"/>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400" fill="hold"/>
                                        <p:tgtEl>
                                          <p:spTgt spid="56"/>
                                        </p:tgtEl>
                                        <p:attrNameLst>
                                          <p:attrName>ppt_w</p:attrName>
                                        </p:attrNameLst>
                                      </p:cBhvr>
                                      <p:tavLst>
                                        <p:tav tm="0">
                                          <p:val>
                                            <p:fltVal val="0"/>
                                          </p:val>
                                        </p:tav>
                                        <p:tav tm="100000">
                                          <p:val>
                                            <p:strVal val="#ppt_w"/>
                                          </p:val>
                                        </p:tav>
                                      </p:tavLst>
                                    </p:anim>
                                    <p:anim calcmode="lin" valueType="num">
                                      <p:cBhvr>
                                        <p:cTn id="17" dur="400" fill="hold"/>
                                        <p:tgtEl>
                                          <p:spTgt spid="56"/>
                                        </p:tgtEl>
                                        <p:attrNameLst>
                                          <p:attrName>ppt_h</p:attrName>
                                        </p:attrNameLst>
                                      </p:cBhvr>
                                      <p:tavLst>
                                        <p:tav tm="0">
                                          <p:val>
                                            <p:fltVal val="0"/>
                                          </p:val>
                                        </p:tav>
                                        <p:tav tm="100000">
                                          <p:val>
                                            <p:strVal val="#ppt_h"/>
                                          </p:val>
                                        </p:tav>
                                      </p:tavLst>
                                    </p:anim>
                                    <p:animEffect transition="in" filter="fade">
                                      <p:cBhvr>
                                        <p:cTn id="18" dur="400"/>
                                        <p:tgtEl>
                                          <p:spTgt spid="56"/>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p:cTn id="23" dur="400" fill="hold"/>
                                        <p:tgtEl>
                                          <p:spTgt spid="71"/>
                                        </p:tgtEl>
                                        <p:attrNameLst>
                                          <p:attrName>ppt_w</p:attrName>
                                        </p:attrNameLst>
                                      </p:cBhvr>
                                      <p:tavLst>
                                        <p:tav tm="0">
                                          <p:val>
                                            <p:fltVal val="0"/>
                                          </p:val>
                                        </p:tav>
                                        <p:tav tm="100000">
                                          <p:val>
                                            <p:strVal val="#ppt_w"/>
                                          </p:val>
                                        </p:tav>
                                      </p:tavLst>
                                    </p:anim>
                                    <p:anim calcmode="lin" valueType="num">
                                      <p:cBhvr>
                                        <p:cTn id="24" dur="400" fill="hold"/>
                                        <p:tgtEl>
                                          <p:spTgt spid="71"/>
                                        </p:tgtEl>
                                        <p:attrNameLst>
                                          <p:attrName>ppt_h</p:attrName>
                                        </p:attrNameLst>
                                      </p:cBhvr>
                                      <p:tavLst>
                                        <p:tav tm="0">
                                          <p:val>
                                            <p:fltVal val="0"/>
                                          </p:val>
                                        </p:tav>
                                        <p:tav tm="100000">
                                          <p:val>
                                            <p:strVal val="#ppt_h"/>
                                          </p:val>
                                        </p:tav>
                                      </p:tavLst>
                                    </p:anim>
                                    <p:animEffect transition="in" filter="fade">
                                      <p:cBhvr>
                                        <p:cTn id="25" dur="400"/>
                                        <p:tgtEl>
                                          <p:spTgt spid="71"/>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76"/>
                                        </p:tgtEl>
                                        <p:attrNameLst>
                                          <p:attrName>style.visibility</p:attrName>
                                        </p:attrNameLst>
                                      </p:cBhvr>
                                      <p:to>
                                        <p:strVal val="visible"/>
                                      </p:to>
                                    </p:set>
                                    <p:anim calcmode="lin" valueType="num">
                                      <p:cBhvr>
                                        <p:cTn id="30" dur="400" fill="hold"/>
                                        <p:tgtEl>
                                          <p:spTgt spid="76"/>
                                        </p:tgtEl>
                                        <p:attrNameLst>
                                          <p:attrName>ppt_w</p:attrName>
                                        </p:attrNameLst>
                                      </p:cBhvr>
                                      <p:tavLst>
                                        <p:tav tm="0">
                                          <p:val>
                                            <p:fltVal val="0"/>
                                          </p:val>
                                        </p:tav>
                                        <p:tav tm="100000">
                                          <p:val>
                                            <p:strVal val="#ppt_w"/>
                                          </p:val>
                                        </p:tav>
                                      </p:tavLst>
                                    </p:anim>
                                    <p:anim calcmode="lin" valueType="num">
                                      <p:cBhvr>
                                        <p:cTn id="31" dur="400" fill="hold"/>
                                        <p:tgtEl>
                                          <p:spTgt spid="76"/>
                                        </p:tgtEl>
                                        <p:attrNameLst>
                                          <p:attrName>ppt_h</p:attrName>
                                        </p:attrNameLst>
                                      </p:cBhvr>
                                      <p:tavLst>
                                        <p:tav tm="0">
                                          <p:val>
                                            <p:fltVal val="0"/>
                                          </p:val>
                                        </p:tav>
                                        <p:tav tm="100000">
                                          <p:val>
                                            <p:strVal val="#ppt_h"/>
                                          </p:val>
                                        </p:tav>
                                      </p:tavLst>
                                    </p:anim>
                                    <p:animEffect transition="in" filter="fade">
                                      <p:cBhvr>
                                        <p:cTn id="32" dur="400"/>
                                        <p:tgtEl>
                                          <p:spTgt spid="76"/>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p:cTn id="37" dur="400" fill="hold"/>
                                        <p:tgtEl>
                                          <p:spTgt spid="80"/>
                                        </p:tgtEl>
                                        <p:attrNameLst>
                                          <p:attrName>ppt_w</p:attrName>
                                        </p:attrNameLst>
                                      </p:cBhvr>
                                      <p:tavLst>
                                        <p:tav tm="0">
                                          <p:val>
                                            <p:fltVal val="0"/>
                                          </p:val>
                                        </p:tav>
                                        <p:tav tm="100000">
                                          <p:val>
                                            <p:strVal val="#ppt_w"/>
                                          </p:val>
                                        </p:tav>
                                      </p:tavLst>
                                    </p:anim>
                                    <p:anim calcmode="lin" valueType="num">
                                      <p:cBhvr>
                                        <p:cTn id="38" dur="400" fill="hold"/>
                                        <p:tgtEl>
                                          <p:spTgt spid="80"/>
                                        </p:tgtEl>
                                        <p:attrNameLst>
                                          <p:attrName>ppt_h</p:attrName>
                                        </p:attrNameLst>
                                      </p:cBhvr>
                                      <p:tavLst>
                                        <p:tav tm="0">
                                          <p:val>
                                            <p:fltVal val="0"/>
                                          </p:val>
                                        </p:tav>
                                        <p:tav tm="100000">
                                          <p:val>
                                            <p:strVal val="#ppt_h"/>
                                          </p:val>
                                        </p:tav>
                                      </p:tavLst>
                                    </p:anim>
                                    <p:animEffect transition="in" filter="fade">
                                      <p:cBhvr>
                                        <p:cTn id="39" dur="4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991813-5FBE-8C42-AEEC-C62FA66A4088}"/>
              </a:ext>
            </a:extLst>
          </p:cNvPr>
          <p:cNvGrpSpPr/>
          <p:nvPr/>
        </p:nvGrpSpPr>
        <p:grpSpPr>
          <a:xfrm>
            <a:off x="5029945" y="254122"/>
            <a:ext cx="6197697" cy="11835347"/>
            <a:chOff x="692201" y="-389727"/>
            <a:chExt cx="7790442" cy="14876911"/>
          </a:xfrm>
        </p:grpSpPr>
        <p:sp>
          <p:nvSpPr>
            <p:cNvPr id="3" name="Rounded Rectangle 2">
              <a:extLst>
                <a:ext uri="{FF2B5EF4-FFF2-40B4-BE49-F238E27FC236}">
                  <a16:creationId xmlns:a16="http://schemas.microsoft.com/office/drawing/2014/main" id="{2B238B2E-C98F-334F-80CF-25AD56CE9617}"/>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615FD707-E160-6C40-890F-6AB8426607E8}"/>
                </a:ext>
              </a:extLst>
            </p:cNvPr>
            <p:cNvSpPr/>
            <p:nvPr/>
          </p:nvSpPr>
          <p:spPr>
            <a:xfrm>
              <a:off x="1193575" y="787727"/>
              <a:ext cx="6787693" cy="12331928"/>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C6AAA229-D54D-204F-BC58-77AEC9D91286}"/>
                </a:ext>
              </a:extLst>
            </p:cNvPr>
            <p:cNvSpPr/>
            <p:nvPr/>
          </p:nvSpPr>
          <p:spPr>
            <a:xfrm>
              <a:off x="1193575" y="12054436"/>
              <a:ext cx="6787693" cy="1065217"/>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8" name="Rounded Rectangle 7">
              <a:extLst>
                <a:ext uri="{FF2B5EF4-FFF2-40B4-BE49-F238E27FC236}">
                  <a16:creationId xmlns:a16="http://schemas.microsoft.com/office/drawing/2014/main" id="{DA31B649-F92A-7E49-B378-C2EF32B353C6}"/>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9" name="Rounded Rectangle 8">
              <a:extLst>
                <a:ext uri="{FF2B5EF4-FFF2-40B4-BE49-F238E27FC236}">
                  <a16:creationId xmlns:a16="http://schemas.microsoft.com/office/drawing/2014/main" id="{BB1F758D-93EC-9147-A6F0-9B1CEAADFE6F}"/>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1D4E4F55-F2BE-3C4C-B4B5-6DE8668D2B92}"/>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5749095B-5478-124E-9A8C-1562BC99769F}"/>
                </a:ext>
              </a:extLst>
            </p:cNvPr>
            <p:cNvSpPr/>
            <p:nvPr/>
          </p:nvSpPr>
          <p:spPr>
            <a:xfrm>
              <a:off x="2654274" y="12303172"/>
              <a:ext cx="4224862" cy="567745"/>
            </a:xfrm>
            <a:prstGeom prst="roundRect">
              <a:avLst>
                <a:gd name="adj" fmla="val 48526"/>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12" name="Title 1">
              <a:extLst>
                <a:ext uri="{FF2B5EF4-FFF2-40B4-BE49-F238E27FC236}">
                  <a16:creationId xmlns:a16="http://schemas.microsoft.com/office/drawing/2014/main" id="{14CABB82-B514-5043-89F0-FFC407818CD5}"/>
                </a:ext>
              </a:extLst>
            </p:cNvPr>
            <p:cNvSpPr txBox="1">
              <a:spLocks/>
            </p:cNvSpPr>
            <p:nvPr/>
          </p:nvSpPr>
          <p:spPr>
            <a:xfrm>
              <a:off x="1660800" y="12207804"/>
              <a:ext cx="864558" cy="58791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2250" b="1" dirty="0">
                  <a:solidFill>
                    <a:srgbClr val="019967"/>
                  </a:solidFill>
                  <a:ea typeface="Calibri"/>
                  <a:cs typeface="Calibri"/>
                  <a:sym typeface="Calibri"/>
                </a:rPr>
                <a:t>A</a:t>
              </a:r>
              <a:r>
                <a:rPr lang="en-GB" sz="500" b="1" dirty="0">
                  <a:solidFill>
                    <a:srgbClr val="019967"/>
                  </a:solidFill>
                  <a:ea typeface="Calibri"/>
                  <a:cs typeface="Calibri"/>
                  <a:sym typeface="Calibri"/>
                </a:rPr>
                <a:t> </a:t>
              </a:r>
              <a:r>
                <a:rPr lang="en-GB" sz="3600" b="1" dirty="0">
                  <a:solidFill>
                    <a:srgbClr val="019967"/>
                  </a:solidFill>
                  <a:ea typeface="Calibri"/>
                  <a:cs typeface="Calibri"/>
                  <a:sym typeface="Calibri"/>
                </a:rPr>
                <a:t>A</a:t>
              </a:r>
              <a:endParaRPr lang="en-US" sz="3600" b="1" dirty="0">
                <a:solidFill>
                  <a:srgbClr val="019967"/>
                </a:solidFill>
              </a:endParaRPr>
            </a:p>
          </p:txBody>
        </p:sp>
      </p:grpSp>
      <p:sp>
        <p:nvSpPr>
          <p:cNvPr id="13" name="Rounded Rectangle 12">
            <a:extLst>
              <a:ext uri="{FF2B5EF4-FFF2-40B4-BE49-F238E27FC236}">
                <a16:creationId xmlns:a16="http://schemas.microsoft.com/office/drawing/2014/main" id="{80B5EC7F-4475-094B-9381-DA45CF4DAE4E}"/>
              </a:ext>
            </a:extLst>
          </p:cNvPr>
          <p:cNvSpPr/>
          <p:nvPr/>
        </p:nvSpPr>
        <p:spPr>
          <a:xfrm>
            <a:off x="5641474" y="1405361"/>
            <a:ext cx="3634370" cy="595423"/>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Hey Bilal  do you have Pix? </a:t>
            </a:r>
          </a:p>
        </p:txBody>
      </p:sp>
      <p:sp>
        <p:nvSpPr>
          <p:cNvPr id="15" name="Rounded Rectangle 14">
            <a:extLst>
              <a:ext uri="{FF2B5EF4-FFF2-40B4-BE49-F238E27FC236}">
                <a16:creationId xmlns:a16="http://schemas.microsoft.com/office/drawing/2014/main" id="{90F411E7-9BB5-DE4C-95BF-449DF10E056F}"/>
              </a:ext>
            </a:extLst>
          </p:cNvPr>
          <p:cNvSpPr/>
          <p:nvPr/>
        </p:nvSpPr>
        <p:spPr>
          <a:xfrm>
            <a:off x="6981743" y="2215298"/>
            <a:ext cx="3634370" cy="595423"/>
          </a:xfrm>
          <a:prstGeom prst="roundRect">
            <a:avLst/>
          </a:prstGeom>
          <a:solidFill>
            <a:srgbClr val="791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Hi Ella. Nah, what’s that?</a:t>
            </a:r>
          </a:p>
        </p:txBody>
      </p:sp>
      <p:sp>
        <p:nvSpPr>
          <p:cNvPr id="16" name="Rounded Rectangle 15">
            <a:extLst>
              <a:ext uri="{FF2B5EF4-FFF2-40B4-BE49-F238E27FC236}">
                <a16:creationId xmlns:a16="http://schemas.microsoft.com/office/drawing/2014/main" id="{2A5B1506-3FEF-AE42-AE00-E5301D64C322}"/>
              </a:ext>
            </a:extLst>
          </p:cNvPr>
          <p:cNvSpPr/>
          <p:nvPr/>
        </p:nvSpPr>
        <p:spPr>
          <a:xfrm>
            <a:off x="5641474" y="3025235"/>
            <a:ext cx="3634370" cy="983311"/>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Photo and video sharing app. Cool filters…</a:t>
            </a:r>
          </a:p>
        </p:txBody>
      </p:sp>
      <p:sp>
        <p:nvSpPr>
          <p:cNvPr id="17" name="Rounded Rectangle 16">
            <a:extLst>
              <a:ext uri="{FF2B5EF4-FFF2-40B4-BE49-F238E27FC236}">
                <a16:creationId xmlns:a16="http://schemas.microsoft.com/office/drawing/2014/main" id="{6EF32F11-7882-E149-94F6-007981FBC0B1}"/>
              </a:ext>
            </a:extLst>
          </p:cNvPr>
          <p:cNvSpPr/>
          <p:nvPr/>
        </p:nvSpPr>
        <p:spPr>
          <a:xfrm>
            <a:off x="6981743" y="5517574"/>
            <a:ext cx="3634370" cy="595423"/>
          </a:xfrm>
          <a:prstGeom prst="roundRect">
            <a:avLst/>
          </a:prstGeom>
          <a:solidFill>
            <a:srgbClr val="791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I will download it.</a:t>
            </a:r>
          </a:p>
        </p:txBody>
      </p:sp>
      <p:sp>
        <p:nvSpPr>
          <p:cNvPr id="18" name="Rounded Rectangle 17">
            <a:extLst>
              <a:ext uri="{FF2B5EF4-FFF2-40B4-BE49-F238E27FC236}">
                <a16:creationId xmlns:a16="http://schemas.microsoft.com/office/drawing/2014/main" id="{D56ED843-4226-A243-99E5-3FE4D5F9C8C6}"/>
              </a:ext>
            </a:extLst>
          </p:cNvPr>
          <p:cNvSpPr/>
          <p:nvPr/>
        </p:nvSpPr>
        <p:spPr>
          <a:xfrm>
            <a:off x="5641474" y="7521888"/>
            <a:ext cx="3634370" cy="619448"/>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Message you later on it.</a:t>
            </a:r>
          </a:p>
        </p:txBody>
      </p:sp>
      <p:pic>
        <p:nvPicPr>
          <p:cNvPr id="22" name="Graphic 21">
            <a:extLst>
              <a:ext uri="{FF2B5EF4-FFF2-40B4-BE49-F238E27FC236}">
                <a16:creationId xmlns:a16="http://schemas.microsoft.com/office/drawing/2014/main" id="{A1888AF0-896F-B448-AB15-CBA8523B8E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9558050" y="4223060"/>
            <a:ext cx="1058063" cy="1080000"/>
          </a:xfrm>
          <a:prstGeom prst="rect">
            <a:avLst/>
          </a:prstGeom>
        </p:spPr>
      </p:pic>
      <p:pic>
        <p:nvPicPr>
          <p:cNvPr id="20" name="Graphic 19">
            <a:extLst>
              <a:ext uri="{FF2B5EF4-FFF2-40B4-BE49-F238E27FC236}">
                <a16:creationId xmlns:a16="http://schemas.microsoft.com/office/drawing/2014/main" id="{D94040E4-741C-6246-BD15-0B497F45FDC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641474" y="6407374"/>
            <a:ext cx="996256" cy="900000"/>
          </a:xfrm>
          <a:prstGeom prst="rect">
            <a:avLst/>
          </a:prstGeom>
        </p:spPr>
      </p:pic>
    </p:spTree>
    <p:extLst>
      <p:ext uri="{BB962C8B-B14F-4D97-AF65-F5344CB8AC3E}">
        <p14:creationId xmlns:p14="http://schemas.microsoft.com/office/powerpoint/2010/main" val="316054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50"/>
                                        <p:tgtEl>
                                          <p:spTgt spid="13"/>
                                        </p:tgtEl>
                                      </p:cBhvr>
                                    </p:animEffect>
                                    <p:anim calcmode="lin" valueType="num">
                                      <p:cBhvr>
                                        <p:cTn id="14" dur="250" fill="hold"/>
                                        <p:tgtEl>
                                          <p:spTgt spid="13"/>
                                        </p:tgtEl>
                                        <p:attrNameLst>
                                          <p:attrName>ppt_x</p:attrName>
                                        </p:attrNameLst>
                                      </p:cBhvr>
                                      <p:tavLst>
                                        <p:tav tm="0">
                                          <p:val>
                                            <p:strVal val="#ppt_x"/>
                                          </p:val>
                                        </p:tav>
                                        <p:tav tm="100000">
                                          <p:val>
                                            <p:strVal val="#ppt_x"/>
                                          </p:val>
                                        </p:tav>
                                      </p:tavLst>
                                    </p:anim>
                                    <p:anim calcmode="lin" valueType="num">
                                      <p:cBhvr>
                                        <p:cTn id="15" dur="25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250"/>
                                        <p:tgtEl>
                                          <p:spTgt spid="15"/>
                                        </p:tgtEl>
                                      </p:cBhvr>
                                    </p:animEffect>
                                    <p:anim calcmode="lin" valueType="num">
                                      <p:cBhvr>
                                        <p:cTn id="21" dur="250" fill="hold"/>
                                        <p:tgtEl>
                                          <p:spTgt spid="15"/>
                                        </p:tgtEl>
                                        <p:attrNameLst>
                                          <p:attrName>ppt_x</p:attrName>
                                        </p:attrNameLst>
                                      </p:cBhvr>
                                      <p:tavLst>
                                        <p:tav tm="0">
                                          <p:val>
                                            <p:strVal val="#ppt_x"/>
                                          </p:val>
                                        </p:tav>
                                        <p:tav tm="100000">
                                          <p:val>
                                            <p:strVal val="#ppt_x"/>
                                          </p:val>
                                        </p:tav>
                                      </p:tavLst>
                                    </p:anim>
                                    <p:anim calcmode="lin" valueType="num">
                                      <p:cBhvr>
                                        <p:cTn id="2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50"/>
                                        <p:tgtEl>
                                          <p:spTgt spid="16"/>
                                        </p:tgtEl>
                                      </p:cBhvr>
                                    </p:animEffect>
                                    <p:anim calcmode="lin" valueType="num">
                                      <p:cBhvr>
                                        <p:cTn id="28" dur="250" fill="hold"/>
                                        <p:tgtEl>
                                          <p:spTgt spid="16"/>
                                        </p:tgtEl>
                                        <p:attrNameLst>
                                          <p:attrName>ppt_x</p:attrName>
                                        </p:attrNameLst>
                                      </p:cBhvr>
                                      <p:tavLst>
                                        <p:tav tm="0">
                                          <p:val>
                                            <p:strVal val="#ppt_x"/>
                                          </p:val>
                                        </p:tav>
                                        <p:tav tm="100000">
                                          <p:val>
                                            <p:strVal val="#ppt_x"/>
                                          </p:val>
                                        </p:tav>
                                      </p:tavLst>
                                    </p:anim>
                                    <p:anim calcmode="lin" valueType="num">
                                      <p:cBhvr>
                                        <p:cTn id="29" dur="25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250"/>
                                        <p:tgtEl>
                                          <p:spTgt spid="22"/>
                                        </p:tgtEl>
                                      </p:cBhvr>
                                    </p:animEffect>
                                    <p:anim calcmode="lin" valueType="num">
                                      <p:cBhvr>
                                        <p:cTn id="35" dur="250" fill="hold"/>
                                        <p:tgtEl>
                                          <p:spTgt spid="22"/>
                                        </p:tgtEl>
                                        <p:attrNameLst>
                                          <p:attrName>ppt_x</p:attrName>
                                        </p:attrNameLst>
                                      </p:cBhvr>
                                      <p:tavLst>
                                        <p:tav tm="0">
                                          <p:val>
                                            <p:strVal val="#ppt_x"/>
                                          </p:val>
                                        </p:tav>
                                        <p:tav tm="100000">
                                          <p:val>
                                            <p:strVal val="#ppt_x"/>
                                          </p:val>
                                        </p:tav>
                                      </p:tavLst>
                                    </p:anim>
                                    <p:anim calcmode="lin" valueType="num">
                                      <p:cBhvr>
                                        <p:cTn id="36" dur="25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250"/>
                                        <p:tgtEl>
                                          <p:spTgt spid="17"/>
                                        </p:tgtEl>
                                      </p:cBhvr>
                                    </p:animEffect>
                                    <p:anim calcmode="lin" valueType="num">
                                      <p:cBhvr>
                                        <p:cTn id="42" dur="250" fill="hold"/>
                                        <p:tgtEl>
                                          <p:spTgt spid="17"/>
                                        </p:tgtEl>
                                        <p:attrNameLst>
                                          <p:attrName>ppt_x</p:attrName>
                                        </p:attrNameLst>
                                      </p:cBhvr>
                                      <p:tavLst>
                                        <p:tav tm="0">
                                          <p:val>
                                            <p:strVal val="#ppt_x"/>
                                          </p:val>
                                        </p:tav>
                                        <p:tav tm="100000">
                                          <p:val>
                                            <p:strVal val="#ppt_x"/>
                                          </p:val>
                                        </p:tav>
                                      </p:tavLst>
                                    </p:anim>
                                    <p:anim calcmode="lin" valueType="num">
                                      <p:cBhvr>
                                        <p:cTn id="43" dur="25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250"/>
                                        <p:tgtEl>
                                          <p:spTgt spid="20"/>
                                        </p:tgtEl>
                                      </p:cBhvr>
                                    </p:animEffect>
                                    <p:anim calcmode="lin" valueType="num">
                                      <p:cBhvr>
                                        <p:cTn id="49" dur="250" fill="hold"/>
                                        <p:tgtEl>
                                          <p:spTgt spid="20"/>
                                        </p:tgtEl>
                                        <p:attrNameLst>
                                          <p:attrName>ppt_x</p:attrName>
                                        </p:attrNameLst>
                                      </p:cBhvr>
                                      <p:tavLst>
                                        <p:tav tm="0">
                                          <p:val>
                                            <p:strVal val="#ppt_x"/>
                                          </p:val>
                                        </p:tav>
                                        <p:tav tm="100000">
                                          <p:val>
                                            <p:strVal val="#ppt_x"/>
                                          </p:val>
                                        </p:tav>
                                      </p:tavLst>
                                    </p:anim>
                                    <p:anim calcmode="lin" valueType="num">
                                      <p:cBhvr>
                                        <p:cTn id="50" dur="25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250"/>
                                        <p:tgtEl>
                                          <p:spTgt spid="18"/>
                                        </p:tgtEl>
                                      </p:cBhvr>
                                    </p:animEffect>
                                    <p:anim calcmode="lin" valueType="num">
                                      <p:cBhvr>
                                        <p:cTn id="56" dur="250" fill="hold"/>
                                        <p:tgtEl>
                                          <p:spTgt spid="18"/>
                                        </p:tgtEl>
                                        <p:attrNameLst>
                                          <p:attrName>ppt_x</p:attrName>
                                        </p:attrNameLst>
                                      </p:cBhvr>
                                      <p:tavLst>
                                        <p:tav tm="0">
                                          <p:val>
                                            <p:strVal val="#ppt_x"/>
                                          </p:val>
                                        </p:tav>
                                        <p:tav tm="100000">
                                          <p:val>
                                            <p:strVal val="#ppt_x"/>
                                          </p:val>
                                        </p:tav>
                                      </p:tavLst>
                                    </p:anim>
                                    <p:anim calcmode="lin" valueType="num">
                                      <p:cBhvr>
                                        <p:cTn id="57" dur="2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oup 64">
            <a:extLst>
              <a:ext uri="{FF2B5EF4-FFF2-40B4-BE49-F238E27FC236}">
                <a16:creationId xmlns:a16="http://schemas.microsoft.com/office/drawing/2014/main" id="{D0D28F20-398B-014B-A67D-835D58ACCCF6}"/>
              </a:ext>
            </a:extLst>
          </p:cNvPr>
          <p:cNvGrpSpPr/>
          <p:nvPr/>
        </p:nvGrpSpPr>
        <p:grpSpPr>
          <a:xfrm>
            <a:off x="7759539" y="2291248"/>
            <a:ext cx="6089399" cy="3767886"/>
            <a:chOff x="2588032" y="1980516"/>
            <a:chExt cx="6089399" cy="3767886"/>
          </a:xfrm>
        </p:grpSpPr>
        <p:grpSp>
          <p:nvGrpSpPr>
            <p:cNvPr id="66" name="Group 65">
              <a:extLst>
                <a:ext uri="{FF2B5EF4-FFF2-40B4-BE49-F238E27FC236}">
                  <a16:creationId xmlns:a16="http://schemas.microsoft.com/office/drawing/2014/main" id="{DDEAF62E-9EEF-DA41-BF07-44D36229F83B}"/>
                </a:ext>
              </a:extLst>
            </p:cNvPr>
            <p:cNvGrpSpPr/>
            <p:nvPr/>
          </p:nvGrpSpPr>
          <p:grpSpPr>
            <a:xfrm>
              <a:off x="2588032" y="1980516"/>
              <a:ext cx="6089399" cy="3767886"/>
              <a:chOff x="2686845" y="2695280"/>
              <a:chExt cx="5227994" cy="3234881"/>
            </a:xfrm>
          </p:grpSpPr>
          <p:sp>
            <p:nvSpPr>
              <p:cNvPr id="69" name="Rectangle 68">
                <a:extLst>
                  <a:ext uri="{FF2B5EF4-FFF2-40B4-BE49-F238E27FC236}">
                    <a16:creationId xmlns:a16="http://schemas.microsoft.com/office/drawing/2014/main" id="{3A4D8A9D-4A9E-0245-B295-1113C48102A2}"/>
                  </a:ext>
                </a:extLst>
              </p:cNvPr>
              <p:cNvSpPr/>
              <p:nvPr/>
            </p:nvSpPr>
            <p:spPr>
              <a:xfrm>
                <a:off x="2686845" y="2695281"/>
                <a:ext cx="5227994" cy="323488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A4C98826-70C3-D343-8C5C-C4CB1869AC44}"/>
                  </a:ext>
                </a:extLst>
              </p:cNvPr>
              <p:cNvSpPr/>
              <p:nvPr/>
            </p:nvSpPr>
            <p:spPr>
              <a:xfrm>
                <a:off x="2686845" y="2695280"/>
                <a:ext cx="5227994"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ounded Rectangle 72">
                <a:extLst>
                  <a:ext uri="{FF2B5EF4-FFF2-40B4-BE49-F238E27FC236}">
                    <a16:creationId xmlns:a16="http://schemas.microsoft.com/office/drawing/2014/main" id="{A3265A7E-9735-464E-ADB7-B3A09E667343}"/>
                  </a:ext>
                </a:extLst>
              </p:cNvPr>
              <p:cNvSpPr/>
              <p:nvPr/>
            </p:nvSpPr>
            <p:spPr>
              <a:xfrm>
                <a:off x="7487341"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 name="Group 73">
                <a:extLst>
                  <a:ext uri="{FF2B5EF4-FFF2-40B4-BE49-F238E27FC236}">
                    <a16:creationId xmlns:a16="http://schemas.microsoft.com/office/drawing/2014/main" id="{77E125BB-60FA-DF4C-A083-8F8E1EE30EC4}"/>
                  </a:ext>
                </a:extLst>
              </p:cNvPr>
              <p:cNvGrpSpPr/>
              <p:nvPr/>
            </p:nvGrpSpPr>
            <p:grpSpPr>
              <a:xfrm>
                <a:off x="2896167" y="2904522"/>
                <a:ext cx="651096" cy="175437"/>
                <a:chOff x="2886740" y="1651000"/>
                <a:chExt cx="651096" cy="175437"/>
              </a:xfrm>
            </p:grpSpPr>
            <p:sp>
              <p:nvSpPr>
                <p:cNvPr id="100" name="Oval 99">
                  <a:extLst>
                    <a:ext uri="{FF2B5EF4-FFF2-40B4-BE49-F238E27FC236}">
                      <a16:creationId xmlns:a16="http://schemas.microsoft.com/office/drawing/2014/main" id="{857F32FA-F707-484E-8DD5-76EBB27A6E9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57394FCD-A0C2-204E-A76B-155D345C508D}"/>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CF186C30-3406-9841-AFAA-14077D7169AA}"/>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9" name="Rounded Rectangle 98">
                <a:extLst>
                  <a:ext uri="{FF2B5EF4-FFF2-40B4-BE49-F238E27FC236}">
                    <a16:creationId xmlns:a16="http://schemas.microsoft.com/office/drawing/2014/main" id="{EF6CF9A0-68CF-174B-A024-BED0DC028A06}"/>
                  </a:ext>
                </a:extLst>
              </p:cNvPr>
              <p:cNvSpPr/>
              <p:nvPr/>
            </p:nvSpPr>
            <p:spPr>
              <a:xfrm>
                <a:off x="3881306" y="2834651"/>
                <a:ext cx="3606036"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8" name="Title 1">
              <a:extLst>
                <a:ext uri="{FF2B5EF4-FFF2-40B4-BE49-F238E27FC236}">
                  <a16:creationId xmlns:a16="http://schemas.microsoft.com/office/drawing/2014/main" id="{F1C33F4F-C597-134D-96E4-1AE1808453CF}"/>
                </a:ext>
              </a:extLst>
            </p:cNvPr>
            <p:cNvSpPr txBox="1">
              <a:spLocks/>
            </p:cNvSpPr>
            <p:nvPr/>
          </p:nvSpPr>
          <p:spPr>
            <a:xfrm>
              <a:off x="2934015" y="3060839"/>
              <a:ext cx="4676594" cy="228769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Social media apps, like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collect our </a:t>
              </a:r>
              <a:r>
                <a:rPr lang="en-GB" sz="2200" b="1" dirty="0">
                  <a:solidFill>
                    <a:schemeClr val="dk1"/>
                  </a:solidFill>
                  <a:latin typeface="Overpass Mono" pitchFamily="49" charset="77"/>
                  <a:ea typeface="Calibri"/>
                  <a:cs typeface="Calibri"/>
                  <a:sym typeface="Calibri"/>
                </a:rPr>
                <a:t>personal data,</a:t>
              </a:r>
              <a:r>
                <a:rPr lang="en-GB" sz="2200" dirty="0">
                  <a:solidFill>
                    <a:schemeClr val="dk1"/>
                  </a:solidFill>
                  <a:latin typeface="Overpass Mono" pitchFamily="49" charset="77"/>
                  <a:ea typeface="Calibri"/>
                  <a:cs typeface="Calibri"/>
                  <a:sym typeface="Calibri"/>
                </a:rPr>
                <a:t> for example: our location, our birthdays and the things that we are interested in.</a:t>
              </a:r>
            </a:p>
          </p:txBody>
        </p:sp>
      </p:grpSp>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4"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5" name="Group 4">
            <a:extLst>
              <a:ext uri="{FF2B5EF4-FFF2-40B4-BE49-F238E27FC236}">
                <a16:creationId xmlns:a16="http://schemas.microsoft.com/office/drawing/2014/main" id="{04BFC98B-FA02-9348-AC70-54E99C33965F}"/>
              </a:ext>
            </a:extLst>
          </p:cNvPr>
          <p:cNvGrpSpPr/>
          <p:nvPr/>
        </p:nvGrpSpPr>
        <p:grpSpPr>
          <a:xfrm>
            <a:off x="2040328" y="4029839"/>
            <a:ext cx="3998820" cy="2054162"/>
            <a:chOff x="2040328" y="4029839"/>
            <a:chExt cx="3998820" cy="2054162"/>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2054160"/>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400571" y="4029839"/>
              <a:ext cx="3278334" cy="2054159"/>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Do you agree to the terms and conditions?</a:t>
              </a:r>
            </a:p>
          </p:txBody>
        </p:sp>
      </p:grpSp>
      <p:grpSp>
        <p:nvGrpSpPr>
          <p:cNvPr id="9" name="Group 8">
            <a:extLst>
              <a:ext uri="{FF2B5EF4-FFF2-40B4-BE49-F238E27FC236}">
                <a16:creationId xmlns:a16="http://schemas.microsoft.com/office/drawing/2014/main" id="{F25F984D-AC47-5844-81F8-C63C16926D8B}"/>
              </a:ext>
            </a:extLst>
          </p:cNvPr>
          <p:cNvGrpSpPr/>
          <p:nvPr/>
        </p:nvGrpSpPr>
        <p:grpSpPr>
          <a:xfrm>
            <a:off x="2851445" y="6591137"/>
            <a:ext cx="2523195" cy="900000"/>
            <a:chOff x="2851445" y="6591137"/>
            <a:chExt cx="2523195" cy="900000"/>
          </a:xfrm>
        </p:grpSpPr>
        <p:sp>
          <p:nvSpPr>
            <p:cNvPr id="71" name="Rounded Rectangle 70">
              <a:extLst>
                <a:ext uri="{FF2B5EF4-FFF2-40B4-BE49-F238E27FC236}">
                  <a16:creationId xmlns:a16="http://schemas.microsoft.com/office/drawing/2014/main" id="{740B5AE2-CFE9-5E40-B9E1-40CF6B9B0151}"/>
                </a:ext>
              </a:extLst>
            </p:cNvPr>
            <p:cNvSpPr/>
            <p:nvPr/>
          </p:nvSpPr>
          <p:spPr>
            <a:xfrm>
              <a:off x="2851445" y="6861137"/>
              <a:ext cx="360000" cy="360000"/>
            </a:xfrm>
            <a:prstGeom prst="roundRect">
              <a:avLst>
                <a:gd name="adj" fmla="val 12112"/>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itle 1">
              <a:extLst>
                <a:ext uri="{FF2B5EF4-FFF2-40B4-BE49-F238E27FC236}">
                  <a16:creationId xmlns:a16="http://schemas.microsoft.com/office/drawing/2014/main" id="{1DA26E66-D69D-5B47-A859-1A47376FD74A}"/>
                </a:ext>
              </a:extLst>
            </p:cNvPr>
            <p:cNvSpPr txBox="1">
              <a:spLocks/>
            </p:cNvSpPr>
            <p:nvPr/>
          </p:nvSpPr>
          <p:spPr>
            <a:xfrm>
              <a:off x="3400274" y="6591137"/>
              <a:ext cx="1974366"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I accept the terms and conditions</a:t>
              </a:r>
            </a:p>
          </p:txBody>
        </p:sp>
      </p:grpSp>
      <p:sp>
        <p:nvSpPr>
          <p:cNvPr id="50" name="Title 1">
            <a:extLst>
              <a:ext uri="{FF2B5EF4-FFF2-40B4-BE49-F238E27FC236}">
                <a16:creationId xmlns:a16="http://schemas.microsoft.com/office/drawing/2014/main" id="{1762F1D8-1B2F-ED45-83E8-BCD412B7D8A9}"/>
              </a:ext>
            </a:extLst>
          </p:cNvPr>
          <p:cNvSpPr txBox="1">
            <a:spLocks/>
          </p:cNvSpPr>
          <p:nvPr/>
        </p:nvSpPr>
        <p:spPr>
          <a:xfrm>
            <a:off x="7686000" y="1080000"/>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Signing up</a:t>
            </a:r>
          </a:p>
        </p:txBody>
      </p:sp>
      <p:grpSp>
        <p:nvGrpSpPr>
          <p:cNvPr id="11" name="Group 10">
            <a:extLst>
              <a:ext uri="{FF2B5EF4-FFF2-40B4-BE49-F238E27FC236}">
                <a16:creationId xmlns:a16="http://schemas.microsoft.com/office/drawing/2014/main" id="{24250D55-A18D-CC41-A8AE-386412F8CE27}"/>
              </a:ext>
            </a:extLst>
          </p:cNvPr>
          <p:cNvGrpSpPr/>
          <p:nvPr/>
        </p:nvGrpSpPr>
        <p:grpSpPr>
          <a:xfrm>
            <a:off x="9775394" y="5749208"/>
            <a:ext cx="5219145" cy="2979955"/>
            <a:chOff x="9775395" y="5896798"/>
            <a:chExt cx="5219145" cy="2979955"/>
          </a:xfrm>
        </p:grpSpPr>
        <p:grpSp>
          <p:nvGrpSpPr>
            <p:cNvPr id="30" name="Group 29">
              <a:extLst>
                <a:ext uri="{FF2B5EF4-FFF2-40B4-BE49-F238E27FC236}">
                  <a16:creationId xmlns:a16="http://schemas.microsoft.com/office/drawing/2014/main" id="{0302ECB8-3741-9E4D-B39A-CA75D8260D2A}"/>
                </a:ext>
              </a:extLst>
            </p:cNvPr>
            <p:cNvGrpSpPr/>
            <p:nvPr/>
          </p:nvGrpSpPr>
          <p:grpSpPr>
            <a:xfrm>
              <a:off x="9775395" y="5896798"/>
              <a:ext cx="5219145" cy="2979955"/>
              <a:chOff x="2686844" y="2695279"/>
              <a:chExt cx="4480846" cy="2558411"/>
            </a:xfrm>
          </p:grpSpPr>
          <p:sp>
            <p:nvSpPr>
              <p:cNvPr id="32" name="Rectangle 31">
                <a:extLst>
                  <a:ext uri="{FF2B5EF4-FFF2-40B4-BE49-F238E27FC236}">
                    <a16:creationId xmlns:a16="http://schemas.microsoft.com/office/drawing/2014/main" id="{7F37A6F8-3D92-1E49-8A2A-659A8FD740E3}"/>
                  </a:ext>
                </a:extLst>
              </p:cNvPr>
              <p:cNvSpPr/>
              <p:nvPr/>
            </p:nvSpPr>
            <p:spPr>
              <a:xfrm>
                <a:off x="2686845" y="2695282"/>
                <a:ext cx="4480845" cy="255840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4499DFC6-21D2-A742-8512-CC5E0C6CB18C}"/>
                  </a:ext>
                </a:extLst>
              </p:cNvPr>
              <p:cNvSpPr/>
              <p:nvPr/>
            </p:nvSpPr>
            <p:spPr>
              <a:xfrm>
                <a:off x="2686844" y="2695280"/>
                <a:ext cx="4480845"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ounded Rectangle 33">
                <a:extLst>
                  <a:ext uri="{FF2B5EF4-FFF2-40B4-BE49-F238E27FC236}">
                    <a16:creationId xmlns:a16="http://schemas.microsoft.com/office/drawing/2014/main" id="{D9C27120-6B8F-4843-9C42-EBC88697F48B}"/>
                  </a:ext>
                </a:extLst>
              </p:cNvPr>
              <p:cNvSpPr/>
              <p:nvPr/>
            </p:nvSpPr>
            <p:spPr>
              <a:xfrm>
                <a:off x="6777235"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B2EAB889-7E1F-AA4D-AF74-6F6CC6850C03}"/>
                  </a:ext>
                </a:extLst>
              </p:cNvPr>
              <p:cNvGrpSpPr/>
              <p:nvPr/>
            </p:nvGrpSpPr>
            <p:grpSpPr>
              <a:xfrm>
                <a:off x="2896167" y="2904522"/>
                <a:ext cx="651096" cy="175437"/>
                <a:chOff x="2886740" y="1651000"/>
                <a:chExt cx="651096" cy="175437"/>
              </a:xfrm>
            </p:grpSpPr>
            <p:sp>
              <p:nvSpPr>
                <p:cNvPr id="37" name="Oval 36">
                  <a:extLst>
                    <a:ext uri="{FF2B5EF4-FFF2-40B4-BE49-F238E27FC236}">
                      <a16:creationId xmlns:a16="http://schemas.microsoft.com/office/drawing/2014/main" id="{8C0EBD86-0FDB-DD40-95A8-E8C85387F36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701E6906-1389-C442-9634-61E7F5528EE9}"/>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37F9FF40-9008-2440-95A1-07A270219D6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ounded Rectangle 35">
                <a:extLst>
                  <a:ext uri="{FF2B5EF4-FFF2-40B4-BE49-F238E27FC236}">
                    <a16:creationId xmlns:a16="http://schemas.microsoft.com/office/drawing/2014/main" id="{7D02D5A2-06A2-894A-A136-3CF846C5E36F}"/>
                  </a:ext>
                </a:extLst>
              </p:cNvPr>
              <p:cNvSpPr/>
              <p:nvPr/>
            </p:nvSpPr>
            <p:spPr>
              <a:xfrm>
                <a:off x="3931333" y="2834651"/>
                <a:ext cx="2845902"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itle 1">
              <a:extLst>
                <a:ext uri="{FF2B5EF4-FFF2-40B4-BE49-F238E27FC236}">
                  <a16:creationId xmlns:a16="http://schemas.microsoft.com/office/drawing/2014/main" id="{3A34807C-52D3-DD40-8249-3ECEDC31A3AF}"/>
                </a:ext>
              </a:extLst>
            </p:cNvPr>
            <p:cNvSpPr txBox="1">
              <a:spLocks/>
            </p:cNvSpPr>
            <p:nvPr/>
          </p:nvSpPr>
          <p:spPr>
            <a:xfrm>
              <a:off x="10121379" y="6981386"/>
              <a:ext cx="3855299" cy="160297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Terms &amp; Conditions explain how the app can use your personal data and content.</a:t>
              </a:r>
            </a:p>
          </p:txBody>
        </p:sp>
      </p:grpSp>
    </p:spTree>
    <p:extLst>
      <p:ext uri="{BB962C8B-B14F-4D97-AF65-F5344CB8AC3E}">
        <p14:creationId xmlns:p14="http://schemas.microsoft.com/office/powerpoint/2010/main" val="943444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
                                        <p:tgtEl>
                                          <p:spTgt spid="5"/>
                                        </p:tgtEl>
                                      </p:cBhvr>
                                    </p:animEffect>
                                    <p:anim calcmode="lin" valueType="num">
                                      <p:cBhvr>
                                        <p:cTn id="8" dur="300" fill="hold"/>
                                        <p:tgtEl>
                                          <p:spTgt spid="5"/>
                                        </p:tgtEl>
                                        <p:attrNameLst>
                                          <p:attrName>ppt_x</p:attrName>
                                        </p:attrNameLst>
                                      </p:cBhvr>
                                      <p:tavLst>
                                        <p:tav tm="0">
                                          <p:val>
                                            <p:strVal val="#ppt_x"/>
                                          </p:val>
                                        </p:tav>
                                        <p:tav tm="100000">
                                          <p:val>
                                            <p:strVal val="#ppt_x"/>
                                          </p:val>
                                        </p:tav>
                                      </p:tavLst>
                                    </p:anim>
                                    <p:anim calcmode="lin" valueType="num">
                                      <p:cBhvr>
                                        <p:cTn id="9" dur="300" fill="hold"/>
                                        <p:tgtEl>
                                          <p:spTgt spid="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3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p:cTn id="17" dur="500" fill="hold"/>
                                        <p:tgtEl>
                                          <p:spTgt spid="65"/>
                                        </p:tgtEl>
                                        <p:attrNameLst>
                                          <p:attrName>ppt_w</p:attrName>
                                        </p:attrNameLst>
                                      </p:cBhvr>
                                      <p:tavLst>
                                        <p:tav tm="0">
                                          <p:val>
                                            <p:fltVal val="0"/>
                                          </p:val>
                                        </p:tav>
                                        <p:tav tm="100000">
                                          <p:val>
                                            <p:strVal val="#ppt_w"/>
                                          </p:val>
                                        </p:tav>
                                      </p:tavLst>
                                    </p:anim>
                                    <p:anim calcmode="lin" valueType="num">
                                      <p:cBhvr>
                                        <p:cTn id="18" dur="500" fill="hold"/>
                                        <p:tgtEl>
                                          <p:spTgt spid="65"/>
                                        </p:tgtEl>
                                        <p:attrNameLst>
                                          <p:attrName>ppt_h</p:attrName>
                                        </p:attrNameLst>
                                      </p:cBhvr>
                                      <p:tavLst>
                                        <p:tav tm="0">
                                          <p:val>
                                            <p:fltVal val="0"/>
                                          </p:val>
                                        </p:tav>
                                        <p:tav tm="100000">
                                          <p:val>
                                            <p:strVal val="#ppt_h"/>
                                          </p:val>
                                        </p:tav>
                                      </p:tavLst>
                                    </p:anim>
                                    <p:animEffect transition="in" filter="fade">
                                      <p:cBhvr>
                                        <p:cTn id="19" dur="500"/>
                                        <p:tgtEl>
                                          <p:spTgt spid="6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070D320-DFBD-C24A-8353-19023F2CEDC8}"/>
              </a:ext>
            </a:extLst>
          </p:cNvPr>
          <p:cNvGrpSpPr/>
          <p:nvPr/>
        </p:nvGrpSpPr>
        <p:grpSpPr>
          <a:xfrm>
            <a:off x="1263049" y="254123"/>
            <a:ext cx="13731490" cy="10604928"/>
            <a:chOff x="1263049" y="254123"/>
            <a:chExt cx="13731490" cy="10604928"/>
          </a:xfrm>
        </p:grpSpPr>
        <p:grpSp>
          <p:nvGrpSpPr>
            <p:cNvPr id="65" name="Group 64">
              <a:extLst>
                <a:ext uri="{FF2B5EF4-FFF2-40B4-BE49-F238E27FC236}">
                  <a16:creationId xmlns:a16="http://schemas.microsoft.com/office/drawing/2014/main" id="{D0D28F20-398B-014B-A67D-835D58ACCCF6}"/>
                </a:ext>
              </a:extLst>
            </p:cNvPr>
            <p:cNvGrpSpPr/>
            <p:nvPr/>
          </p:nvGrpSpPr>
          <p:grpSpPr>
            <a:xfrm>
              <a:off x="7759539" y="2291248"/>
              <a:ext cx="6089399" cy="3767886"/>
              <a:chOff x="2588032" y="1980516"/>
              <a:chExt cx="6089399" cy="3767886"/>
            </a:xfrm>
          </p:grpSpPr>
          <p:grpSp>
            <p:nvGrpSpPr>
              <p:cNvPr id="66" name="Group 65">
                <a:extLst>
                  <a:ext uri="{FF2B5EF4-FFF2-40B4-BE49-F238E27FC236}">
                    <a16:creationId xmlns:a16="http://schemas.microsoft.com/office/drawing/2014/main" id="{DDEAF62E-9EEF-DA41-BF07-44D36229F83B}"/>
                  </a:ext>
                </a:extLst>
              </p:cNvPr>
              <p:cNvGrpSpPr/>
              <p:nvPr/>
            </p:nvGrpSpPr>
            <p:grpSpPr>
              <a:xfrm>
                <a:off x="2588032" y="1980516"/>
                <a:ext cx="6089399" cy="3767886"/>
                <a:chOff x="2686845" y="2695280"/>
                <a:chExt cx="5227994" cy="3234881"/>
              </a:xfrm>
            </p:grpSpPr>
            <p:sp>
              <p:nvSpPr>
                <p:cNvPr id="69" name="Rectangle 68">
                  <a:extLst>
                    <a:ext uri="{FF2B5EF4-FFF2-40B4-BE49-F238E27FC236}">
                      <a16:creationId xmlns:a16="http://schemas.microsoft.com/office/drawing/2014/main" id="{3A4D8A9D-4A9E-0245-B295-1113C48102A2}"/>
                    </a:ext>
                  </a:extLst>
                </p:cNvPr>
                <p:cNvSpPr/>
                <p:nvPr/>
              </p:nvSpPr>
              <p:spPr>
                <a:xfrm>
                  <a:off x="2686845" y="2695281"/>
                  <a:ext cx="5227994" cy="323488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A4C98826-70C3-D343-8C5C-C4CB1869AC44}"/>
                    </a:ext>
                  </a:extLst>
                </p:cNvPr>
                <p:cNvSpPr/>
                <p:nvPr/>
              </p:nvSpPr>
              <p:spPr>
                <a:xfrm>
                  <a:off x="2686845" y="2695280"/>
                  <a:ext cx="5227994"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ounded Rectangle 72">
                  <a:extLst>
                    <a:ext uri="{FF2B5EF4-FFF2-40B4-BE49-F238E27FC236}">
                      <a16:creationId xmlns:a16="http://schemas.microsoft.com/office/drawing/2014/main" id="{A3265A7E-9735-464E-ADB7-B3A09E667343}"/>
                    </a:ext>
                  </a:extLst>
                </p:cNvPr>
                <p:cNvSpPr/>
                <p:nvPr/>
              </p:nvSpPr>
              <p:spPr>
                <a:xfrm>
                  <a:off x="7487341"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 name="Group 73">
                  <a:extLst>
                    <a:ext uri="{FF2B5EF4-FFF2-40B4-BE49-F238E27FC236}">
                      <a16:creationId xmlns:a16="http://schemas.microsoft.com/office/drawing/2014/main" id="{77E125BB-60FA-DF4C-A083-8F8E1EE30EC4}"/>
                    </a:ext>
                  </a:extLst>
                </p:cNvPr>
                <p:cNvGrpSpPr/>
                <p:nvPr/>
              </p:nvGrpSpPr>
              <p:grpSpPr>
                <a:xfrm>
                  <a:off x="2896167" y="2904522"/>
                  <a:ext cx="651096" cy="175437"/>
                  <a:chOff x="2886740" y="1651000"/>
                  <a:chExt cx="651096" cy="175437"/>
                </a:xfrm>
              </p:grpSpPr>
              <p:sp>
                <p:nvSpPr>
                  <p:cNvPr id="100" name="Oval 99">
                    <a:extLst>
                      <a:ext uri="{FF2B5EF4-FFF2-40B4-BE49-F238E27FC236}">
                        <a16:creationId xmlns:a16="http://schemas.microsoft.com/office/drawing/2014/main" id="{857F32FA-F707-484E-8DD5-76EBB27A6E9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57394FCD-A0C2-204E-A76B-155D345C508D}"/>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CF186C30-3406-9841-AFAA-14077D7169AA}"/>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9" name="Rounded Rectangle 98">
                  <a:extLst>
                    <a:ext uri="{FF2B5EF4-FFF2-40B4-BE49-F238E27FC236}">
                      <a16:creationId xmlns:a16="http://schemas.microsoft.com/office/drawing/2014/main" id="{EF6CF9A0-68CF-174B-A024-BED0DC028A06}"/>
                    </a:ext>
                  </a:extLst>
                </p:cNvPr>
                <p:cNvSpPr/>
                <p:nvPr/>
              </p:nvSpPr>
              <p:spPr>
                <a:xfrm>
                  <a:off x="3881306" y="2834651"/>
                  <a:ext cx="3606036"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8" name="Title 1">
                <a:extLst>
                  <a:ext uri="{FF2B5EF4-FFF2-40B4-BE49-F238E27FC236}">
                    <a16:creationId xmlns:a16="http://schemas.microsoft.com/office/drawing/2014/main" id="{F1C33F4F-C597-134D-96E4-1AE1808453CF}"/>
                  </a:ext>
                </a:extLst>
              </p:cNvPr>
              <p:cNvSpPr txBox="1">
                <a:spLocks/>
              </p:cNvSpPr>
              <p:nvPr/>
            </p:nvSpPr>
            <p:spPr>
              <a:xfrm>
                <a:off x="2934015" y="3060839"/>
                <a:ext cx="4676594" cy="228769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Social media apps, like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collect our </a:t>
                </a:r>
                <a:r>
                  <a:rPr lang="en-GB" sz="2200" b="1" dirty="0">
                    <a:solidFill>
                      <a:schemeClr val="dk1"/>
                    </a:solidFill>
                    <a:latin typeface="Overpass Mono" pitchFamily="49" charset="77"/>
                    <a:ea typeface="Calibri"/>
                    <a:cs typeface="Calibri"/>
                    <a:sym typeface="Calibri"/>
                  </a:rPr>
                  <a:t>personal data,</a:t>
                </a:r>
                <a:r>
                  <a:rPr lang="en-GB" sz="2200" dirty="0">
                    <a:solidFill>
                      <a:schemeClr val="dk1"/>
                    </a:solidFill>
                    <a:latin typeface="Overpass Mono" pitchFamily="49" charset="77"/>
                    <a:ea typeface="Calibri"/>
                    <a:cs typeface="Calibri"/>
                    <a:sym typeface="Calibri"/>
                  </a:rPr>
                  <a:t> for example: our location, our birthdays and the things that we are interested in.</a:t>
                </a:r>
              </a:p>
            </p:txBody>
          </p:sp>
        </p:grpSp>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4"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5" name="Group 4">
              <a:extLst>
                <a:ext uri="{FF2B5EF4-FFF2-40B4-BE49-F238E27FC236}">
                  <a16:creationId xmlns:a16="http://schemas.microsoft.com/office/drawing/2014/main" id="{04BFC98B-FA02-9348-AC70-54E99C33965F}"/>
                </a:ext>
              </a:extLst>
            </p:cNvPr>
            <p:cNvGrpSpPr/>
            <p:nvPr/>
          </p:nvGrpSpPr>
          <p:grpSpPr>
            <a:xfrm>
              <a:off x="2040328" y="4029839"/>
              <a:ext cx="3998820" cy="2054162"/>
              <a:chOff x="2040328" y="4029839"/>
              <a:chExt cx="3998820" cy="2054162"/>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2054160"/>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400571" y="4029839"/>
                <a:ext cx="3278334" cy="2054159"/>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Do you agree to the terms and conditions?</a:t>
                </a:r>
              </a:p>
            </p:txBody>
          </p:sp>
        </p:grpSp>
        <p:grpSp>
          <p:nvGrpSpPr>
            <p:cNvPr id="9" name="Group 8">
              <a:extLst>
                <a:ext uri="{FF2B5EF4-FFF2-40B4-BE49-F238E27FC236}">
                  <a16:creationId xmlns:a16="http://schemas.microsoft.com/office/drawing/2014/main" id="{F25F984D-AC47-5844-81F8-C63C16926D8B}"/>
                </a:ext>
              </a:extLst>
            </p:cNvPr>
            <p:cNvGrpSpPr/>
            <p:nvPr/>
          </p:nvGrpSpPr>
          <p:grpSpPr>
            <a:xfrm>
              <a:off x="2851445" y="6591137"/>
              <a:ext cx="2523195" cy="900000"/>
              <a:chOff x="2851445" y="6591137"/>
              <a:chExt cx="2523195" cy="900000"/>
            </a:xfrm>
          </p:grpSpPr>
          <p:sp>
            <p:nvSpPr>
              <p:cNvPr id="71" name="Rounded Rectangle 70">
                <a:extLst>
                  <a:ext uri="{FF2B5EF4-FFF2-40B4-BE49-F238E27FC236}">
                    <a16:creationId xmlns:a16="http://schemas.microsoft.com/office/drawing/2014/main" id="{740B5AE2-CFE9-5E40-B9E1-40CF6B9B0151}"/>
                  </a:ext>
                </a:extLst>
              </p:cNvPr>
              <p:cNvSpPr/>
              <p:nvPr/>
            </p:nvSpPr>
            <p:spPr>
              <a:xfrm>
                <a:off x="2851445" y="6861137"/>
                <a:ext cx="360000" cy="360000"/>
              </a:xfrm>
              <a:prstGeom prst="roundRect">
                <a:avLst>
                  <a:gd name="adj" fmla="val 12112"/>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itle 1">
                <a:extLst>
                  <a:ext uri="{FF2B5EF4-FFF2-40B4-BE49-F238E27FC236}">
                    <a16:creationId xmlns:a16="http://schemas.microsoft.com/office/drawing/2014/main" id="{1DA26E66-D69D-5B47-A859-1A47376FD74A}"/>
                  </a:ext>
                </a:extLst>
              </p:cNvPr>
              <p:cNvSpPr txBox="1">
                <a:spLocks/>
              </p:cNvSpPr>
              <p:nvPr/>
            </p:nvSpPr>
            <p:spPr>
              <a:xfrm>
                <a:off x="3400274" y="6591137"/>
                <a:ext cx="1974366"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I accept the terms and conditions</a:t>
                </a:r>
              </a:p>
            </p:txBody>
          </p:sp>
        </p:grpSp>
        <p:sp>
          <p:nvSpPr>
            <p:cNvPr id="50" name="Title 1">
              <a:extLst>
                <a:ext uri="{FF2B5EF4-FFF2-40B4-BE49-F238E27FC236}">
                  <a16:creationId xmlns:a16="http://schemas.microsoft.com/office/drawing/2014/main" id="{1762F1D8-1B2F-ED45-83E8-BCD412B7D8A9}"/>
                </a:ext>
              </a:extLst>
            </p:cNvPr>
            <p:cNvSpPr txBox="1">
              <a:spLocks/>
            </p:cNvSpPr>
            <p:nvPr/>
          </p:nvSpPr>
          <p:spPr>
            <a:xfrm>
              <a:off x="7686000" y="1080000"/>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Signing up</a:t>
              </a:r>
            </a:p>
          </p:txBody>
        </p:sp>
        <p:grpSp>
          <p:nvGrpSpPr>
            <p:cNvPr id="11" name="Group 10">
              <a:extLst>
                <a:ext uri="{FF2B5EF4-FFF2-40B4-BE49-F238E27FC236}">
                  <a16:creationId xmlns:a16="http://schemas.microsoft.com/office/drawing/2014/main" id="{24250D55-A18D-CC41-A8AE-386412F8CE27}"/>
                </a:ext>
              </a:extLst>
            </p:cNvPr>
            <p:cNvGrpSpPr/>
            <p:nvPr/>
          </p:nvGrpSpPr>
          <p:grpSpPr>
            <a:xfrm>
              <a:off x="9775394" y="5749208"/>
              <a:ext cx="5219145" cy="2979955"/>
              <a:chOff x="9775395" y="5896798"/>
              <a:chExt cx="5219145" cy="2979955"/>
            </a:xfrm>
          </p:grpSpPr>
          <p:grpSp>
            <p:nvGrpSpPr>
              <p:cNvPr id="30" name="Group 29">
                <a:extLst>
                  <a:ext uri="{FF2B5EF4-FFF2-40B4-BE49-F238E27FC236}">
                    <a16:creationId xmlns:a16="http://schemas.microsoft.com/office/drawing/2014/main" id="{0302ECB8-3741-9E4D-B39A-CA75D8260D2A}"/>
                  </a:ext>
                </a:extLst>
              </p:cNvPr>
              <p:cNvGrpSpPr/>
              <p:nvPr/>
            </p:nvGrpSpPr>
            <p:grpSpPr>
              <a:xfrm>
                <a:off x="9775395" y="5896798"/>
                <a:ext cx="5219145" cy="2979955"/>
                <a:chOff x="2686844" y="2695279"/>
                <a:chExt cx="4480846" cy="2558411"/>
              </a:xfrm>
            </p:grpSpPr>
            <p:sp>
              <p:nvSpPr>
                <p:cNvPr id="32" name="Rectangle 31">
                  <a:extLst>
                    <a:ext uri="{FF2B5EF4-FFF2-40B4-BE49-F238E27FC236}">
                      <a16:creationId xmlns:a16="http://schemas.microsoft.com/office/drawing/2014/main" id="{7F37A6F8-3D92-1E49-8A2A-659A8FD740E3}"/>
                    </a:ext>
                  </a:extLst>
                </p:cNvPr>
                <p:cNvSpPr/>
                <p:nvPr/>
              </p:nvSpPr>
              <p:spPr>
                <a:xfrm>
                  <a:off x="2686845" y="2695282"/>
                  <a:ext cx="4480845" cy="255840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4499DFC6-21D2-A742-8512-CC5E0C6CB18C}"/>
                    </a:ext>
                  </a:extLst>
                </p:cNvPr>
                <p:cNvSpPr/>
                <p:nvPr/>
              </p:nvSpPr>
              <p:spPr>
                <a:xfrm>
                  <a:off x="2686844" y="2695280"/>
                  <a:ext cx="4480845"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ounded Rectangle 33">
                  <a:extLst>
                    <a:ext uri="{FF2B5EF4-FFF2-40B4-BE49-F238E27FC236}">
                      <a16:creationId xmlns:a16="http://schemas.microsoft.com/office/drawing/2014/main" id="{D9C27120-6B8F-4843-9C42-EBC88697F48B}"/>
                    </a:ext>
                  </a:extLst>
                </p:cNvPr>
                <p:cNvSpPr/>
                <p:nvPr/>
              </p:nvSpPr>
              <p:spPr>
                <a:xfrm>
                  <a:off x="6777235"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B2EAB889-7E1F-AA4D-AF74-6F6CC6850C03}"/>
                    </a:ext>
                  </a:extLst>
                </p:cNvPr>
                <p:cNvGrpSpPr/>
                <p:nvPr/>
              </p:nvGrpSpPr>
              <p:grpSpPr>
                <a:xfrm>
                  <a:off x="2896167" y="2904522"/>
                  <a:ext cx="651096" cy="175437"/>
                  <a:chOff x="2886740" y="1651000"/>
                  <a:chExt cx="651096" cy="175437"/>
                </a:xfrm>
              </p:grpSpPr>
              <p:sp>
                <p:nvSpPr>
                  <p:cNvPr id="37" name="Oval 36">
                    <a:extLst>
                      <a:ext uri="{FF2B5EF4-FFF2-40B4-BE49-F238E27FC236}">
                        <a16:creationId xmlns:a16="http://schemas.microsoft.com/office/drawing/2014/main" id="{8C0EBD86-0FDB-DD40-95A8-E8C85387F36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701E6906-1389-C442-9634-61E7F5528EE9}"/>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37F9FF40-9008-2440-95A1-07A270219D6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ounded Rectangle 35">
                  <a:extLst>
                    <a:ext uri="{FF2B5EF4-FFF2-40B4-BE49-F238E27FC236}">
                      <a16:creationId xmlns:a16="http://schemas.microsoft.com/office/drawing/2014/main" id="{7D02D5A2-06A2-894A-A136-3CF846C5E36F}"/>
                    </a:ext>
                  </a:extLst>
                </p:cNvPr>
                <p:cNvSpPr/>
                <p:nvPr/>
              </p:nvSpPr>
              <p:spPr>
                <a:xfrm>
                  <a:off x="3931333" y="2834651"/>
                  <a:ext cx="2845902"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itle 1">
                <a:extLst>
                  <a:ext uri="{FF2B5EF4-FFF2-40B4-BE49-F238E27FC236}">
                    <a16:creationId xmlns:a16="http://schemas.microsoft.com/office/drawing/2014/main" id="{3A34807C-52D3-DD40-8249-3ECEDC31A3AF}"/>
                  </a:ext>
                </a:extLst>
              </p:cNvPr>
              <p:cNvSpPr txBox="1">
                <a:spLocks/>
              </p:cNvSpPr>
              <p:nvPr/>
            </p:nvSpPr>
            <p:spPr>
              <a:xfrm>
                <a:off x="10121379" y="6981386"/>
                <a:ext cx="3855299" cy="160297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Terms &amp; Conditions explain how the app can use your personal data and content.</a:t>
                </a:r>
              </a:p>
            </p:txBody>
          </p:sp>
        </p:grpSp>
      </p:grpSp>
      <p:sp>
        <p:nvSpPr>
          <p:cNvPr id="40" name="Rectangle 39">
            <a:extLst>
              <a:ext uri="{FF2B5EF4-FFF2-40B4-BE49-F238E27FC236}">
                <a16:creationId xmlns:a16="http://schemas.microsoft.com/office/drawing/2014/main" id="{61FB61F1-674F-CB41-8DEE-E0F92CBEC122}"/>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16D2D226-087F-E84E-80C5-D15966BA2DE3}"/>
              </a:ext>
            </a:extLst>
          </p:cNvPr>
          <p:cNvGrpSpPr/>
          <p:nvPr/>
        </p:nvGrpSpPr>
        <p:grpSpPr>
          <a:xfrm>
            <a:off x="2465806" y="2713394"/>
            <a:ext cx="11155513" cy="4281677"/>
            <a:chOff x="2035553" y="2593255"/>
            <a:chExt cx="11155513" cy="4281677"/>
          </a:xfrm>
        </p:grpSpPr>
        <p:sp>
          <p:nvSpPr>
            <p:cNvPr id="42" name="Rectangle 41">
              <a:extLst>
                <a:ext uri="{FF2B5EF4-FFF2-40B4-BE49-F238E27FC236}">
                  <a16:creationId xmlns:a16="http://schemas.microsoft.com/office/drawing/2014/main" id="{BBD85820-66D3-9C4A-B88B-B17A40924897}"/>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F32EB43A-1EEC-E440-AFBB-BB8E2ECD5A56}"/>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Placeholder 9">
              <a:extLst>
                <a:ext uri="{FF2B5EF4-FFF2-40B4-BE49-F238E27FC236}">
                  <a16:creationId xmlns:a16="http://schemas.microsoft.com/office/drawing/2014/main" id="{8DCA119D-7959-F94B-A47F-5F41CCEA8D01}"/>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Signing up</a:t>
              </a:r>
            </a:p>
          </p:txBody>
        </p:sp>
        <p:grpSp>
          <p:nvGrpSpPr>
            <p:cNvPr id="45" name="Group 44">
              <a:extLst>
                <a:ext uri="{FF2B5EF4-FFF2-40B4-BE49-F238E27FC236}">
                  <a16:creationId xmlns:a16="http://schemas.microsoft.com/office/drawing/2014/main" id="{AA34286B-F37D-8B44-83B5-155BAE40939C}"/>
                </a:ext>
              </a:extLst>
            </p:cNvPr>
            <p:cNvGrpSpPr/>
            <p:nvPr/>
          </p:nvGrpSpPr>
          <p:grpSpPr>
            <a:xfrm>
              <a:off x="2158072" y="2680893"/>
              <a:ext cx="366748" cy="366748"/>
              <a:chOff x="2118558" y="2663960"/>
              <a:chExt cx="366748" cy="366748"/>
            </a:xfrm>
          </p:grpSpPr>
          <p:sp>
            <p:nvSpPr>
              <p:cNvPr id="53" name="Rectangle 52">
                <a:extLst>
                  <a:ext uri="{FF2B5EF4-FFF2-40B4-BE49-F238E27FC236}">
                    <a16:creationId xmlns:a16="http://schemas.microsoft.com/office/drawing/2014/main" id="{20E3AB1B-83BC-1A46-B31F-EF88C40B37DC}"/>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4" name="Straight Connector 53">
                <a:extLst>
                  <a:ext uri="{FF2B5EF4-FFF2-40B4-BE49-F238E27FC236}">
                    <a16:creationId xmlns:a16="http://schemas.microsoft.com/office/drawing/2014/main" id="{C0E82908-728F-F645-AA77-0796DCDD6F99}"/>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46" name="Group 45">
              <a:extLst>
                <a:ext uri="{FF2B5EF4-FFF2-40B4-BE49-F238E27FC236}">
                  <a16:creationId xmlns:a16="http://schemas.microsoft.com/office/drawing/2014/main" id="{CDF0CFED-726D-4C48-BC9D-0B2E789EE065}"/>
                </a:ext>
              </a:extLst>
            </p:cNvPr>
            <p:cNvGrpSpPr/>
            <p:nvPr/>
          </p:nvGrpSpPr>
          <p:grpSpPr>
            <a:xfrm>
              <a:off x="12290940" y="2686867"/>
              <a:ext cx="776902" cy="366748"/>
              <a:chOff x="10581098" y="2669934"/>
              <a:chExt cx="776902" cy="366748"/>
            </a:xfrm>
          </p:grpSpPr>
          <p:sp>
            <p:nvSpPr>
              <p:cNvPr id="48" name="Rectangle 47">
                <a:extLst>
                  <a:ext uri="{FF2B5EF4-FFF2-40B4-BE49-F238E27FC236}">
                    <a16:creationId xmlns:a16="http://schemas.microsoft.com/office/drawing/2014/main" id="{A47DA9B7-61F6-4D43-A475-C2D93F8E744B}"/>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5C0EED50-BD40-5F43-94F9-4F06BCC27754}"/>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riangle 50">
                <a:extLst>
                  <a:ext uri="{FF2B5EF4-FFF2-40B4-BE49-F238E27FC236}">
                    <a16:creationId xmlns:a16="http://schemas.microsoft.com/office/drawing/2014/main" id="{551B71F5-1C47-5045-81DB-3A49CCB30397}"/>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riangle 51">
                <a:extLst>
                  <a:ext uri="{FF2B5EF4-FFF2-40B4-BE49-F238E27FC236}">
                    <a16:creationId xmlns:a16="http://schemas.microsoft.com/office/drawing/2014/main" id="{C14BD0B8-630F-3A4A-88C3-2B517B5636B1}"/>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 Placeholder 12">
              <a:extLst>
                <a:ext uri="{FF2B5EF4-FFF2-40B4-BE49-F238E27FC236}">
                  <a16:creationId xmlns:a16="http://schemas.microsoft.com/office/drawing/2014/main" id="{8BAF1B85-2766-8E40-A7F5-128E0385CD61}"/>
                </a:ext>
              </a:extLst>
            </p:cNvPr>
            <p:cNvSpPr txBox="1">
              <a:spLocks/>
            </p:cNvSpPr>
            <p:nvPr/>
          </p:nvSpPr>
          <p:spPr>
            <a:xfrm>
              <a:off x="2954791" y="3985640"/>
              <a:ext cx="9317035" cy="136971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10000"/>
                </a:lnSpc>
                <a:spcBef>
                  <a:spcPts val="0"/>
                </a:spcBef>
              </a:pPr>
              <a:r>
                <a:rPr lang="en-GB" sz="2400" b="0" dirty="0">
                  <a:solidFill>
                    <a:srgbClr val="019967"/>
                  </a:solidFill>
                </a:rPr>
                <a:t>Do you think that Bilal should sign up to </a:t>
              </a:r>
              <a:r>
                <a:rPr lang="en-GB" sz="2400" b="0" dirty="0" err="1">
                  <a:solidFill>
                    <a:srgbClr val="019967"/>
                  </a:solidFill>
                </a:rPr>
                <a:t>Pix</a:t>
              </a:r>
              <a:r>
                <a:rPr lang="en-GB" sz="2400" b="0" dirty="0">
                  <a:solidFill>
                    <a:srgbClr val="019967"/>
                  </a:solidFill>
                </a:rPr>
                <a:t> because his friend recommended it, or should he talk to someone first?</a:t>
              </a:r>
            </a:p>
          </p:txBody>
        </p:sp>
      </p:grpSp>
      <p:sp>
        <p:nvSpPr>
          <p:cNvPr id="57" name="Text Placeholder 12">
            <a:extLst>
              <a:ext uri="{FF2B5EF4-FFF2-40B4-BE49-F238E27FC236}">
                <a16:creationId xmlns:a16="http://schemas.microsoft.com/office/drawing/2014/main" id="{B9FBF444-9284-7140-B3D1-DA813B1B91BB}"/>
              </a:ext>
            </a:extLst>
          </p:cNvPr>
          <p:cNvSpPr txBox="1">
            <a:spLocks/>
          </p:cNvSpPr>
          <p:nvPr/>
        </p:nvSpPr>
        <p:spPr>
          <a:xfrm>
            <a:off x="3385044" y="5722155"/>
            <a:ext cx="9317035" cy="671320"/>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10000"/>
              </a:lnSpc>
              <a:spcBef>
                <a:spcPts val="0"/>
              </a:spcBef>
            </a:pPr>
            <a:r>
              <a:rPr lang="en-GB" sz="2400" b="0" dirty="0">
                <a:solidFill>
                  <a:srgbClr val="019967"/>
                </a:solidFill>
              </a:rPr>
              <a:t>Who should he talk to before downloading </a:t>
            </a:r>
            <a:r>
              <a:rPr lang="en-GB" sz="2400" b="0" dirty="0" err="1">
                <a:solidFill>
                  <a:srgbClr val="019967"/>
                </a:solidFill>
              </a:rPr>
              <a:t>Pix</a:t>
            </a:r>
            <a:r>
              <a:rPr lang="en-GB" sz="2400" b="0" dirty="0">
                <a:solidFill>
                  <a:srgbClr val="019967"/>
                </a:solidFill>
              </a:rPr>
              <a:t>?</a:t>
            </a:r>
          </a:p>
        </p:txBody>
      </p:sp>
    </p:spTree>
    <p:extLst>
      <p:ext uri="{BB962C8B-B14F-4D97-AF65-F5344CB8AC3E}">
        <p14:creationId xmlns:p14="http://schemas.microsoft.com/office/powerpoint/2010/main" val="345024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53" presetClass="entr" presetSubtype="16"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 calcmode="lin" valueType="num">
                                      <p:cBhvr>
                                        <p:cTn id="10" dur="500" fill="hold"/>
                                        <p:tgtEl>
                                          <p:spTgt spid="41"/>
                                        </p:tgtEl>
                                        <p:attrNameLst>
                                          <p:attrName>ppt_w</p:attrName>
                                        </p:attrNameLst>
                                      </p:cBhvr>
                                      <p:tavLst>
                                        <p:tav tm="0">
                                          <p:val>
                                            <p:fltVal val="0"/>
                                          </p:val>
                                        </p:tav>
                                        <p:tav tm="100000">
                                          <p:val>
                                            <p:strVal val="#ppt_w"/>
                                          </p:val>
                                        </p:tav>
                                      </p:tavLst>
                                    </p:anim>
                                    <p:anim calcmode="lin" valueType="num">
                                      <p:cBhvr>
                                        <p:cTn id="11" dur="500" fill="hold"/>
                                        <p:tgtEl>
                                          <p:spTgt spid="41"/>
                                        </p:tgtEl>
                                        <p:attrNameLst>
                                          <p:attrName>ppt_h</p:attrName>
                                        </p:attrNameLst>
                                      </p:cBhvr>
                                      <p:tavLst>
                                        <p:tav tm="0">
                                          <p:val>
                                            <p:fltVal val="0"/>
                                          </p:val>
                                        </p:tav>
                                        <p:tav tm="100000">
                                          <p:val>
                                            <p:strVal val="#ppt_h"/>
                                          </p:val>
                                        </p:tav>
                                      </p:tavLst>
                                    </p:anim>
                                    <p:animEffect transition="in" filter="fade">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left)">
                                      <p:cBhvr>
                                        <p:cTn id="1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5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9" name="Group 8">
            <a:extLst>
              <a:ext uri="{FF2B5EF4-FFF2-40B4-BE49-F238E27FC236}">
                <a16:creationId xmlns:a16="http://schemas.microsoft.com/office/drawing/2014/main" id="{A4AAAE9C-31FC-E543-90E9-431677FCC1D5}"/>
              </a:ext>
            </a:extLst>
          </p:cNvPr>
          <p:cNvGrpSpPr/>
          <p:nvPr/>
        </p:nvGrpSpPr>
        <p:grpSpPr>
          <a:xfrm>
            <a:off x="2040328" y="4029840"/>
            <a:ext cx="3998820" cy="1440000"/>
            <a:chOff x="2040328" y="4029840"/>
            <a:chExt cx="3998820" cy="1440000"/>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1439999"/>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4029840"/>
              <a:ext cx="3998820" cy="144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Which type of profile do you want?</a:t>
              </a:r>
            </a:p>
          </p:txBody>
        </p:sp>
      </p:grpSp>
      <p:grpSp>
        <p:nvGrpSpPr>
          <p:cNvPr id="13" name="Group 12">
            <a:extLst>
              <a:ext uri="{FF2B5EF4-FFF2-40B4-BE49-F238E27FC236}">
                <a16:creationId xmlns:a16="http://schemas.microsoft.com/office/drawing/2014/main" id="{72DA9796-0B9B-814A-83ED-E3AC826503F8}"/>
              </a:ext>
            </a:extLst>
          </p:cNvPr>
          <p:cNvGrpSpPr/>
          <p:nvPr/>
        </p:nvGrpSpPr>
        <p:grpSpPr>
          <a:xfrm>
            <a:off x="2040328" y="5770606"/>
            <a:ext cx="3998820" cy="1347169"/>
            <a:chOff x="2040328" y="5770606"/>
            <a:chExt cx="3998820" cy="1347169"/>
          </a:xfrm>
        </p:grpSpPr>
        <p:sp>
          <p:nvSpPr>
            <p:cNvPr id="5" name="Rectangle 4">
              <a:extLst>
                <a:ext uri="{FF2B5EF4-FFF2-40B4-BE49-F238E27FC236}">
                  <a16:creationId xmlns:a16="http://schemas.microsoft.com/office/drawing/2014/main" id="{533CFB08-BC8F-0941-AF3A-2AE3B54E9C01}"/>
                </a:ext>
              </a:extLst>
            </p:cNvPr>
            <p:cNvSpPr/>
            <p:nvPr/>
          </p:nvSpPr>
          <p:spPr>
            <a:xfrm>
              <a:off x="2308872" y="6409889"/>
              <a:ext cx="3461732" cy="707886"/>
            </a:xfrm>
            <a:prstGeom prst="rect">
              <a:avLst/>
            </a:prstGeom>
          </p:spPr>
          <p:txBody>
            <a:bodyPr wrap="square">
              <a:spAutoFit/>
            </a:bodyPr>
            <a:lstStyle/>
            <a:p>
              <a:pPr lvl="0" algn="ctr">
                <a:lnSpc>
                  <a:spcPct val="100000"/>
                </a:lnSpc>
                <a:spcBef>
                  <a:spcPts val="0"/>
                </a:spcBef>
                <a:spcAft>
                  <a:spcPts val="1500"/>
                </a:spcAft>
              </a:pPr>
              <a:r>
                <a:rPr lang="en-GB" sz="2000" dirty="0">
                  <a:solidFill>
                    <a:schemeClr val="bg1">
                      <a:lumMod val="75000"/>
                    </a:schemeClr>
                  </a:solidFill>
                  <a:latin typeface="Calibri" panose="020F0502020204030204" pitchFamily="34" charset="0"/>
                  <a:ea typeface="Calibri"/>
                  <a:cs typeface="Calibri" panose="020F0502020204030204" pitchFamily="34" charset="0"/>
                  <a:sym typeface="Calibri"/>
                </a:rPr>
                <a:t>(only your friends and contact list can see what you post)</a:t>
              </a:r>
            </a:p>
          </p:txBody>
        </p:sp>
        <p:grpSp>
          <p:nvGrpSpPr>
            <p:cNvPr id="10" name="Group 9">
              <a:extLst>
                <a:ext uri="{FF2B5EF4-FFF2-40B4-BE49-F238E27FC236}">
                  <a16:creationId xmlns:a16="http://schemas.microsoft.com/office/drawing/2014/main" id="{454CD0A1-931F-EE4D-B260-4E86223BBD15}"/>
                </a:ext>
              </a:extLst>
            </p:cNvPr>
            <p:cNvGrpSpPr/>
            <p:nvPr/>
          </p:nvGrpSpPr>
          <p:grpSpPr>
            <a:xfrm>
              <a:off x="2040328" y="5770606"/>
              <a:ext cx="3998820" cy="639285"/>
              <a:chOff x="2040328" y="5770606"/>
              <a:chExt cx="3998820" cy="639285"/>
            </a:xfrm>
          </p:grpSpPr>
          <p:sp>
            <p:nvSpPr>
              <p:cNvPr id="32" name="Rounded Rectangle 31">
                <a:extLst>
                  <a:ext uri="{FF2B5EF4-FFF2-40B4-BE49-F238E27FC236}">
                    <a16:creationId xmlns:a16="http://schemas.microsoft.com/office/drawing/2014/main" id="{603C768D-72CF-634C-8D33-DF27BCD8E82B}"/>
                  </a:ext>
                </a:extLst>
              </p:cNvPr>
              <p:cNvSpPr/>
              <p:nvPr/>
            </p:nvSpPr>
            <p:spPr>
              <a:xfrm>
                <a:off x="2040328" y="5770606"/>
                <a:ext cx="3998820" cy="639285"/>
              </a:xfrm>
              <a:prstGeom prst="roundRect">
                <a:avLst>
                  <a:gd name="adj" fmla="val 161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a:extLst>
                  <a:ext uri="{FF2B5EF4-FFF2-40B4-BE49-F238E27FC236}">
                    <a16:creationId xmlns:a16="http://schemas.microsoft.com/office/drawing/2014/main" id="{948F0B3B-6C6F-BB42-BCDE-B156C52827A8}"/>
                  </a:ext>
                </a:extLst>
              </p:cNvPr>
              <p:cNvSpPr txBox="1">
                <a:spLocks/>
              </p:cNvSpPr>
              <p:nvPr/>
            </p:nvSpPr>
            <p:spPr>
              <a:xfrm>
                <a:off x="2526510" y="5826080"/>
                <a:ext cx="2937660" cy="528335"/>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rgbClr val="791D7E"/>
                    </a:solidFill>
                    <a:latin typeface="Overpass Mono" pitchFamily="49" charset="77"/>
                    <a:ea typeface="Calibri"/>
                    <a:cs typeface="Calibri"/>
                    <a:sym typeface="Calibri"/>
                  </a:rPr>
                  <a:t>Private</a:t>
                </a:r>
              </a:p>
            </p:txBody>
          </p:sp>
        </p:grpSp>
      </p:grpSp>
      <p:grpSp>
        <p:nvGrpSpPr>
          <p:cNvPr id="15" name="Group 14">
            <a:extLst>
              <a:ext uri="{FF2B5EF4-FFF2-40B4-BE49-F238E27FC236}">
                <a16:creationId xmlns:a16="http://schemas.microsoft.com/office/drawing/2014/main" id="{BEF319C7-5C13-4A41-86B3-0727D1B0BCD9}"/>
              </a:ext>
            </a:extLst>
          </p:cNvPr>
          <p:cNvGrpSpPr/>
          <p:nvPr/>
        </p:nvGrpSpPr>
        <p:grpSpPr>
          <a:xfrm>
            <a:off x="2040328" y="7342709"/>
            <a:ext cx="3998820" cy="1039394"/>
            <a:chOff x="2040328" y="7342709"/>
            <a:chExt cx="3998820" cy="1039394"/>
          </a:xfrm>
        </p:grpSpPr>
        <p:grpSp>
          <p:nvGrpSpPr>
            <p:cNvPr id="11" name="Group 10">
              <a:extLst>
                <a:ext uri="{FF2B5EF4-FFF2-40B4-BE49-F238E27FC236}">
                  <a16:creationId xmlns:a16="http://schemas.microsoft.com/office/drawing/2014/main" id="{951047C8-ED76-D041-9124-803661F6AB2D}"/>
                </a:ext>
              </a:extLst>
            </p:cNvPr>
            <p:cNvGrpSpPr/>
            <p:nvPr/>
          </p:nvGrpSpPr>
          <p:grpSpPr>
            <a:xfrm>
              <a:off x="2040328" y="7342709"/>
              <a:ext cx="3998820" cy="639285"/>
              <a:chOff x="2040328" y="7342709"/>
              <a:chExt cx="3998820" cy="639285"/>
            </a:xfrm>
          </p:grpSpPr>
          <p:sp>
            <p:nvSpPr>
              <p:cNvPr id="36" name="Rounded Rectangle 35">
                <a:extLst>
                  <a:ext uri="{FF2B5EF4-FFF2-40B4-BE49-F238E27FC236}">
                    <a16:creationId xmlns:a16="http://schemas.microsoft.com/office/drawing/2014/main" id="{1F736FEA-F6EA-2541-BABB-81FA625E0659}"/>
                  </a:ext>
                </a:extLst>
              </p:cNvPr>
              <p:cNvSpPr/>
              <p:nvPr/>
            </p:nvSpPr>
            <p:spPr>
              <a:xfrm>
                <a:off x="2040328" y="7342709"/>
                <a:ext cx="3998820" cy="639285"/>
              </a:xfrm>
              <a:prstGeom prst="roundRect">
                <a:avLst>
                  <a:gd name="adj" fmla="val 161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1">
                <a:extLst>
                  <a:ext uri="{FF2B5EF4-FFF2-40B4-BE49-F238E27FC236}">
                    <a16:creationId xmlns:a16="http://schemas.microsoft.com/office/drawing/2014/main" id="{C91B7A1F-B97A-BB4D-BA9B-48CB24912F5D}"/>
                  </a:ext>
                </a:extLst>
              </p:cNvPr>
              <p:cNvSpPr txBox="1">
                <a:spLocks/>
              </p:cNvSpPr>
              <p:nvPr/>
            </p:nvSpPr>
            <p:spPr>
              <a:xfrm>
                <a:off x="2526511" y="7422202"/>
                <a:ext cx="2937659" cy="48030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rgbClr val="791D7E"/>
                    </a:solidFill>
                    <a:latin typeface="Overpass Mono" pitchFamily="49" charset="77"/>
                    <a:ea typeface="Calibri"/>
                    <a:cs typeface="Calibri"/>
                    <a:sym typeface="Calibri"/>
                  </a:rPr>
                  <a:t>Public</a:t>
                </a:r>
              </a:p>
            </p:txBody>
          </p:sp>
        </p:grpSp>
        <p:sp>
          <p:nvSpPr>
            <p:cNvPr id="33" name="Rectangle 32">
              <a:extLst>
                <a:ext uri="{FF2B5EF4-FFF2-40B4-BE49-F238E27FC236}">
                  <a16:creationId xmlns:a16="http://schemas.microsoft.com/office/drawing/2014/main" id="{1B3E9731-DB5A-7545-9F71-A86C10732F10}"/>
                </a:ext>
              </a:extLst>
            </p:cNvPr>
            <p:cNvSpPr/>
            <p:nvPr/>
          </p:nvSpPr>
          <p:spPr>
            <a:xfrm>
              <a:off x="2308872" y="7981993"/>
              <a:ext cx="3461732" cy="400110"/>
            </a:xfrm>
            <a:prstGeom prst="rect">
              <a:avLst/>
            </a:prstGeom>
          </p:spPr>
          <p:txBody>
            <a:bodyPr wrap="square">
              <a:spAutoFit/>
            </a:bodyPr>
            <a:lstStyle/>
            <a:p>
              <a:pPr lvl="0" algn="ctr">
                <a:lnSpc>
                  <a:spcPct val="100000"/>
                </a:lnSpc>
                <a:spcBef>
                  <a:spcPts val="0"/>
                </a:spcBef>
                <a:spcAft>
                  <a:spcPts val="1500"/>
                </a:spcAft>
              </a:pPr>
              <a:r>
                <a:rPr lang="en-GB" sz="2000" dirty="0">
                  <a:solidFill>
                    <a:schemeClr val="bg1">
                      <a:lumMod val="75000"/>
                    </a:schemeClr>
                  </a:solidFill>
                  <a:latin typeface="Calibri" panose="020F0502020204030204" pitchFamily="34" charset="0"/>
                  <a:ea typeface="Calibri"/>
                  <a:cs typeface="Calibri" panose="020F0502020204030204" pitchFamily="34" charset="0"/>
                  <a:sym typeface="Calibri"/>
                </a:rPr>
                <a:t> Anyone can see what you post</a:t>
              </a:r>
            </a:p>
          </p:txBody>
        </p:sp>
      </p:grpSp>
      <p:grpSp>
        <p:nvGrpSpPr>
          <p:cNvPr id="49" name="Group 48">
            <a:extLst>
              <a:ext uri="{FF2B5EF4-FFF2-40B4-BE49-F238E27FC236}">
                <a16:creationId xmlns:a16="http://schemas.microsoft.com/office/drawing/2014/main" id="{608BC55A-5E08-0245-9355-29A7F998CAA3}"/>
              </a:ext>
            </a:extLst>
          </p:cNvPr>
          <p:cNvGrpSpPr/>
          <p:nvPr/>
        </p:nvGrpSpPr>
        <p:grpSpPr>
          <a:xfrm>
            <a:off x="7807165" y="2361999"/>
            <a:ext cx="5932277" cy="3888118"/>
            <a:chOff x="8006145" y="1734206"/>
            <a:chExt cx="5932277" cy="3888118"/>
          </a:xfrm>
        </p:grpSpPr>
        <p:sp>
          <p:nvSpPr>
            <p:cNvPr id="50" name="Rectangle 49">
              <a:extLst>
                <a:ext uri="{FF2B5EF4-FFF2-40B4-BE49-F238E27FC236}">
                  <a16:creationId xmlns:a16="http://schemas.microsoft.com/office/drawing/2014/main" id="{F3091555-04CF-9F4B-A2D5-E6A28868981E}"/>
                </a:ext>
              </a:extLst>
            </p:cNvPr>
            <p:cNvSpPr/>
            <p:nvPr/>
          </p:nvSpPr>
          <p:spPr>
            <a:xfrm>
              <a:off x="8006145" y="1734207"/>
              <a:ext cx="5932277" cy="388811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a:extLst>
                <a:ext uri="{FF2B5EF4-FFF2-40B4-BE49-F238E27FC236}">
                  <a16:creationId xmlns:a16="http://schemas.microsoft.com/office/drawing/2014/main" id="{456E6554-E1EE-5B43-B303-892A5FAAA75D}"/>
                </a:ext>
              </a:extLst>
            </p:cNvPr>
            <p:cNvSpPr/>
            <p:nvPr/>
          </p:nvSpPr>
          <p:spPr>
            <a:xfrm>
              <a:off x="8006145" y="1734206"/>
              <a:ext cx="5932277"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ounded Rectangle 51">
              <a:extLst>
                <a:ext uri="{FF2B5EF4-FFF2-40B4-BE49-F238E27FC236}">
                  <a16:creationId xmlns:a16="http://schemas.microsoft.com/office/drawing/2014/main" id="{EE565DE5-4B97-AB40-BA96-155255BDA630}"/>
                </a:ext>
              </a:extLst>
            </p:cNvPr>
            <p:cNvSpPr/>
            <p:nvPr/>
          </p:nvSpPr>
          <p:spPr>
            <a:xfrm>
              <a:off x="13542147" y="2482302"/>
              <a:ext cx="201578" cy="124433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CD193CAE-B33F-CB48-96C8-277C3B8AFE3D}"/>
                </a:ext>
              </a:extLst>
            </p:cNvPr>
            <p:cNvGrpSpPr/>
            <p:nvPr/>
          </p:nvGrpSpPr>
          <p:grpSpPr>
            <a:xfrm>
              <a:off x="8206961" y="1945760"/>
              <a:ext cx="624634" cy="177375"/>
              <a:chOff x="2886740" y="1651000"/>
              <a:chExt cx="651096" cy="175437"/>
            </a:xfrm>
          </p:grpSpPr>
          <p:sp>
            <p:nvSpPr>
              <p:cNvPr id="61" name="Oval 60">
                <a:extLst>
                  <a:ext uri="{FF2B5EF4-FFF2-40B4-BE49-F238E27FC236}">
                    <a16:creationId xmlns:a16="http://schemas.microsoft.com/office/drawing/2014/main" id="{1EBC2D30-8ECF-674C-BB64-B555B7EB5439}"/>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928893AD-4D7F-B249-B395-16970BEA146A}"/>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B84A756-095B-3D41-986C-DAA33C76977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ounded Rectangle 53">
              <a:extLst>
                <a:ext uri="{FF2B5EF4-FFF2-40B4-BE49-F238E27FC236}">
                  <a16:creationId xmlns:a16="http://schemas.microsoft.com/office/drawing/2014/main" id="{2303DCDA-D270-0E40-974C-FC2AEED6382F}"/>
                </a:ext>
              </a:extLst>
            </p:cNvPr>
            <p:cNvSpPr/>
            <p:nvPr/>
          </p:nvSpPr>
          <p:spPr>
            <a:xfrm>
              <a:off x="9145365" y="1875117"/>
              <a:ext cx="4396781"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itle 1">
              <a:extLst>
                <a:ext uri="{FF2B5EF4-FFF2-40B4-BE49-F238E27FC236}">
                  <a16:creationId xmlns:a16="http://schemas.microsoft.com/office/drawing/2014/main" id="{E41125CD-CD3C-5546-B50F-88BB62088893}"/>
                </a:ext>
              </a:extLst>
            </p:cNvPr>
            <p:cNvSpPr txBox="1">
              <a:spLocks/>
            </p:cNvSpPr>
            <p:nvPr/>
          </p:nvSpPr>
          <p:spPr>
            <a:xfrm>
              <a:off x="8436471" y="3088032"/>
              <a:ext cx="4487995" cy="146543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20000"/>
                </a:lnSpc>
                <a:spcBef>
                  <a:spcPts val="0"/>
                </a:spcBef>
              </a:pPr>
              <a:r>
                <a:rPr lang="en-GB" sz="2200" dirty="0">
                  <a:solidFill>
                    <a:schemeClr val="dk1"/>
                  </a:solidFill>
                  <a:latin typeface="Overpass Mono" pitchFamily="49" charset="77"/>
                  <a:ea typeface="Calibri"/>
                  <a:cs typeface="Calibri"/>
                  <a:sym typeface="Calibri"/>
                </a:rPr>
                <a:t>Bilal talks to his mum first and decides to download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a:t>
              </a:r>
            </a:p>
          </p:txBody>
        </p:sp>
      </p:grpSp>
      <p:grpSp>
        <p:nvGrpSpPr>
          <p:cNvPr id="58" name="Group 57">
            <a:extLst>
              <a:ext uri="{FF2B5EF4-FFF2-40B4-BE49-F238E27FC236}">
                <a16:creationId xmlns:a16="http://schemas.microsoft.com/office/drawing/2014/main" id="{0D68F521-878D-124A-B175-1F051FC8C2B1}"/>
              </a:ext>
            </a:extLst>
          </p:cNvPr>
          <p:cNvGrpSpPr/>
          <p:nvPr/>
        </p:nvGrpSpPr>
        <p:grpSpPr>
          <a:xfrm>
            <a:off x="10258826" y="5483599"/>
            <a:ext cx="5000224" cy="2800334"/>
            <a:chOff x="9637044" y="1819025"/>
            <a:chExt cx="5000224" cy="2800334"/>
          </a:xfrm>
        </p:grpSpPr>
        <p:sp>
          <p:nvSpPr>
            <p:cNvPr id="38" name="Rectangle 37">
              <a:extLst>
                <a:ext uri="{FF2B5EF4-FFF2-40B4-BE49-F238E27FC236}">
                  <a16:creationId xmlns:a16="http://schemas.microsoft.com/office/drawing/2014/main" id="{03A93A0F-0E5C-4F4C-A573-D32A08975B1C}"/>
                </a:ext>
              </a:extLst>
            </p:cNvPr>
            <p:cNvSpPr/>
            <p:nvPr/>
          </p:nvSpPr>
          <p:spPr>
            <a:xfrm>
              <a:off x="9637044" y="1819026"/>
              <a:ext cx="5000224" cy="280033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9BADD87A-4140-5F45-948E-A5F65A132563}"/>
                </a:ext>
              </a:extLst>
            </p:cNvPr>
            <p:cNvSpPr/>
            <p:nvPr/>
          </p:nvSpPr>
          <p:spPr>
            <a:xfrm>
              <a:off x="9637044" y="1819025"/>
              <a:ext cx="5000224"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ounded Rectangle 39">
              <a:extLst>
                <a:ext uri="{FF2B5EF4-FFF2-40B4-BE49-F238E27FC236}">
                  <a16:creationId xmlns:a16="http://schemas.microsoft.com/office/drawing/2014/main" id="{61FCAF6A-2313-784F-AA16-0CB0D0C0B0E4}"/>
                </a:ext>
              </a:extLst>
            </p:cNvPr>
            <p:cNvSpPr/>
            <p:nvPr/>
          </p:nvSpPr>
          <p:spPr>
            <a:xfrm>
              <a:off x="14247878" y="2567121"/>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F55CB1D4-F92B-8E49-B87E-C5C1ACD92603}"/>
                </a:ext>
              </a:extLst>
            </p:cNvPr>
            <p:cNvGrpSpPr/>
            <p:nvPr/>
          </p:nvGrpSpPr>
          <p:grpSpPr>
            <a:xfrm>
              <a:off x="9837859" y="2030579"/>
              <a:ext cx="624634" cy="177375"/>
              <a:chOff x="2886740" y="1651000"/>
              <a:chExt cx="651096" cy="175437"/>
            </a:xfrm>
          </p:grpSpPr>
          <p:sp>
            <p:nvSpPr>
              <p:cNvPr id="44" name="Oval 43">
                <a:extLst>
                  <a:ext uri="{FF2B5EF4-FFF2-40B4-BE49-F238E27FC236}">
                    <a16:creationId xmlns:a16="http://schemas.microsoft.com/office/drawing/2014/main" id="{96397DEF-CB08-344B-B156-FBF94B2361A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0DF7DD8-164B-1146-92E6-89DA0266A74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22BCEBC-52B1-7148-A80A-792C9A4C508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ounded Rectangle 41">
              <a:extLst>
                <a:ext uri="{FF2B5EF4-FFF2-40B4-BE49-F238E27FC236}">
                  <a16:creationId xmlns:a16="http://schemas.microsoft.com/office/drawing/2014/main" id="{C38FBF93-B675-BE4A-B573-17BA6F58AB65}"/>
                </a:ext>
              </a:extLst>
            </p:cNvPr>
            <p:cNvSpPr/>
            <p:nvPr/>
          </p:nvSpPr>
          <p:spPr>
            <a:xfrm>
              <a:off x="10776264" y="1959936"/>
              <a:ext cx="3085315"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itle 1">
              <a:extLst>
                <a:ext uri="{FF2B5EF4-FFF2-40B4-BE49-F238E27FC236}">
                  <a16:creationId xmlns:a16="http://schemas.microsoft.com/office/drawing/2014/main" id="{999F51FF-1CD8-C14D-A790-8B42BCD4B75A}"/>
                </a:ext>
              </a:extLst>
            </p:cNvPr>
            <p:cNvSpPr txBox="1">
              <a:spLocks/>
            </p:cNvSpPr>
            <p:nvPr/>
          </p:nvSpPr>
          <p:spPr>
            <a:xfrm>
              <a:off x="9965107" y="2995545"/>
              <a:ext cx="4020305" cy="121381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20000"/>
                </a:lnSpc>
                <a:spcBef>
                  <a:spcPts val="0"/>
                </a:spcBef>
              </a:pPr>
              <a:r>
                <a:rPr lang="en-GB" sz="2200" dirty="0">
                  <a:solidFill>
                    <a:schemeClr val="dk1"/>
                  </a:solidFill>
                  <a:latin typeface="Overpass Mono" pitchFamily="49" charset="77"/>
                  <a:ea typeface="Calibri"/>
                  <a:cs typeface="Calibri"/>
                  <a:sym typeface="Calibri"/>
                </a:rPr>
                <a:t>Which type of profile should Bilal get? </a:t>
              </a:r>
            </a:p>
          </p:txBody>
        </p:sp>
        <p:sp>
          <p:nvSpPr>
            <p:cNvPr id="55" name="Oval 54">
              <a:extLst>
                <a:ext uri="{FF2B5EF4-FFF2-40B4-BE49-F238E27FC236}">
                  <a16:creationId xmlns:a16="http://schemas.microsoft.com/office/drawing/2014/main" id="{5931EED9-8539-7B4B-9C59-583736C54E58}"/>
                </a:ext>
              </a:extLst>
            </p:cNvPr>
            <p:cNvSpPr/>
            <p:nvPr/>
          </p:nvSpPr>
          <p:spPr>
            <a:xfrm>
              <a:off x="14133997" y="1959936"/>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Content Placeholder 3">
              <a:extLst>
                <a:ext uri="{FF2B5EF4-FFF2-40B4-BE49-F238E27FC236}">
                  <a16:creationId xmlns:a16="http://schemas.microsoft.com/office/drawing/2014/main" id="{BD9CE792-BAE6-2246-8FBA-9E3AA93FC9C2}"/>
                </a:ext>
              </a:extLst>
            </p:cNvPr>
            <p:cNvSpPr txBox="1">
              <a:spLocks/>
            </p:cNvSpPr>
            <p:nvPr/>
          </p:nvSpPr>
          <p:spPr>
            <a:xfrm>
              <a:off x="14220638" y="1951568"/>
              <a:ext cx="144212" cy="31694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sp>
        <p:nvSpPr>
          <p:cNvPr id="48" name="Title 1">
            <a:extLst>
              <a:ext uri="{FF2B5EF4-FFF2-40B4-BE49-F238E27FC236}">
                <a16:creationId xmlns:a16="http://schemas.microsoft.com/office/drawing/2014/main" id="{86EB57CB-31CC-1B40-83C7-D1E12BDFC72B}"/>
              </a:ext>
            </a:extLst>
          </p:cNvPr>
          <p:cNvSpPr txBox="1">
            <a:spLocks/>
          </p:cNvSpPr>
          <p:nvPr/>
        </p:nvSpPr>
        <p:spPr>
          <a:xfrm>
            <a:off x="7685632" y="1080000"/>
            <a:ext cx="7385606"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Public vs Private?</a:t>
            </a:r>
          </a:p>
        </p:txBody>
      </p:sp>
    </p:spTree>
    <p:extLst>
      <p:ext uri="{BB962C8B-B14F-4D97-AF65-F5344CB8AC3E}">
        <p14:creationId xmlns:p14="http://schemas.microsoft.com/office/powerpoint/2010/main" val="3912325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350"/>
                                        <p:tgtEl>
                                          <p:spTgt spid="9"/>
                                        </p:tgtEl>
                                      </p:cBhvr>
                                    </p:animEffect>
                                    <p:anim calcmode="lin" valueType="num">
                                      <p:cBhvr>
                                        <p:cTn id="15" dur="350" fill="hold"/>
                                        <p:tgtEl>
                                          <p:spTgt spid="9"/>
                                        </p:tgtEl>
                                        <p:attrNameLst>
                                          <p:attrName>ppt_x</p:attrName>
                                        </p:attrNameLst>
                                      </p:cBhvr>
                                      <p:tavLst>
                                        <p:tav tm="0">
                                          <p:val>
                                            <p:strVal val="#ppt_x"/>
                                          </p:val>
                                        </p:tav>
                                        <p:tav tm="100000">
                                          <p:val>
                                            <p:strVal val="#ppt_x"/>
                                          </p:val>
                                        </p:tav>
                                      </p:tavLst>
                                    </p:anim>
                                    <p:anim calcmode="lin" valueType="num">
                                      <p:cBhvr>
                                        <p:cTn id="16" dur="350" fill="hold"/>
                                        <p:tgtEl>
                                          <p:spTgt spid="9"/>
                                        </p:tgtEl>
                                        <p:attrNameLst>
                                          <p:attrName>ppt_y</p:attrName>
                                        </p:attrNameLst>
                                      </p:cBhvr>
                                      <p:tavLst>
                                        <p:tav tm="0">
                                          <p:val>
                                            <p:strVal val="#ppt_y+.1"/>
                                          </p:val>
                                        </p:tav>
                                        <p:tav tm="100000">
                                          <p:val>
                                            <p:strVal val="#ppt_y"/>
                                          </p:val>
                                        </p:tav>
                                      </p:tavLst>
                                    </p:anim>
                                  </p:childTnLst>
                                </p:cTn>
                              </p:par>
                            </p:childTnLst>
                          </p:cTn>
                        </p:par>
                        <p:par>
                          <p:cTn id="17" fill="hold">
                            <p:stCondLst>
                              <p:cond delay="350"/>
                            </p:stCondLst>
                            <p:childTnLst>
                              <p:par>
                                <p:cTn id="18" presetID="10" presetClass="entr" presetSubtype="0" fill="hold" nodeType="afterEffect">
                                  <p:stCondLst>
                                    <p:cond delay="25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1100"/>
                            </p:stCondLst>
                            <p:childTnLst>
                              <p:par>
                                <p:cTn id="22" presetID="10"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p:cTn id="29" dur="500" fill="hold"/>
                                        <p:tgtEl>
                                          <p:spTgt spid="58"/>
                                        </p:tgtEl>
                                        <p:attrNameLst>
                                          <p:attrName>ppt_w</p:attrName>
                                        </p:attrNameLst>
                                      </p:cBhvr>
                                      <p:tavLst>
                                        <p:tav tm="0">
                                          <p:val>
                                            <p:fltVal val="0"/>
                                          </p:val>
                                        </p:tav>
                                        <p:tav tm="100000">
                                          <p:val>
                                            <p:strVal val="#ppt_w"/>
                                          </p:val>
                                        </p:tav>
                                      </p:tavLst>
                                    </p:anim>
                                    <p:anim calcmode="lin" valueType="num">
                                      <p:cBhvr>
                                        <p:cTn id="30" dur="500" fill="hold"/>
                                        <p:tgtEl>
                                          <p:spTgt spid="58"/>
                                        </p:tgtEl>
                                        <p:attrNameLst>
                                          <p:attrName>ppt_h</p:attrName>
                                        </p:attrNameLst>
                                      </p:cBhvr>
                                      <p:tavLst>
                                        <p:tav tm="0">
                                          <p:val>
                                            <p:fltVal val="0"/>
                                          </p:val>
                                        </p:tav>
                                        <p:tav tm="100000">
                                          <p:val>
                                            <p:strVal val="#ppt_h"/>
                                          </p:val>
                                        </p:tav>
                                      </p:tavLst>
                                    </p:anim>
                                    <p:animEffect transition="in" filter="fade">
                                      <p:cBhvr>
                                        <p:cTn id="3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9" name="Group 8">
            <a:extLst>
              <a:ext uri="{FF2B5EF4-FFF2-40B4-BE49-F238E27FC236}">
                <a16:creationId xmlns:a16="http://schemas.microsoft.com/office/drawing/2014/main" id="{20FDDF05-1264-A240-BD17-F8CFA9E2C5B3}"/>
              </a:ext>
            </a:extLst>
          </p:cNvPr>
          <p:cNvGrpSpPr/>
          <p:nvPr/>
        </p:nvGrpSpPr>
        <p:grpSpPr>
          <a:xfrm>
            <a:off x="2040328" y="3626628"/>
            <a:ext cx="3998820" cy="1658202"/>
            <a:chOff x="2040328" y="3626628"/>
            <a:chExt cx="3998820" cy="1658202"/>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3626629"/>
              <a:ext cx="3998820" cy="1658201"/>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3626628"/>
              <a:ext cx="3998820" cy="1658201"/>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 have posted 3 photos today.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Get the new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filters for £0.99 </a:t>
              </a:r>
            </a:p>
          </p:txBody>
        </p:sp>
      </p:grpSp>
      <p:sp>
        <p:nvSpPr>
          <p:cNvPr id="48" name="Title 1">
            <a:extLst>
              <a:ext uri="{FF2B5EF4-FFF2-40B4-BE49-F238E27FC236}">
                <a16:creationId xmlns:a16="http://schemas.microsoft.com/office/drawing/2014/main" id="{86EB57CB-31CC-1B40-83C7-D1E12BDFC72B}"/>
              </a:ext>
            </a:extLst>
          </p:cNvPr>
          <p:cNvSpPr txBox="1">
            <a:spLocks/>
          </p:cNvSpPr>
          <p:nvPr/>
        </p:nvSpPr>
        <p:spPr>
          <a:xfrm>
            <a:off x="7685632" y="1080000"/>
            <a:ext cx="7385606"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Allow notifications?</a:t>
            </a:r>
          </a:p>
        </p:txBody>
      </p:sp>
      <p:grpSp>
        <p:nvGrpSpPr>
          <p:cNvPr id="10" name="Group 9">
            <a:extLst>
              <a:ext uri="{FF2B5EF4-FFF2-40B4-BE49-F238E27FC236}">
                <a16:creationId xmlns:a16="http://schemas.microsoft.com/office/drawing/2014/main" id="{4E65CD51-C982-7C4A-8FDF-367EC395D45E}"/>
              </a:ext>
            </a:extLst>
          </p:cNvPr>
          <p:cNvGrpSpPr/>
          <p:nvPr/>
        </p:nvGrpSpPr>
        <p:grpSpPr>
          <a:xfrm>
            <a:off x="2040328" y="5482432"/>
            <a:ext cx="3998820" cy="1556573"/>
            <a:chOff x="2040328" y="5482432"/>
            <a:chExt cx="3998820" cy="1556573"/>
          </a:xfrm>
        </p:grpSpPr>
        <p:sp>
          <p:nvSpPr>
            <p:cNvPr id="47" name="Rounded Rectangle 46">
              <a:extLst>
                <a:ext uri="{FF2B5EF4-FFF2-40B4-BE49-F238E27FC236}">
                  <a16:creationId xmlns:a16="http://schemas.microsoft.com/office/drawing/2014/main" id="{599FBD06-D761-0B40-880F-A62C47076433}"/>
                </a:ext>
              </a:extLst>
            </p:cNvPr>
            <p:cNvSpPr/>
            <p:nvPr/>
          </p:nvSpPr>
          <p:spPr>
            <a:xfrm>
              <a:off x="2040328" y="5482433"/>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itle 1">
              <a:extLst>
                <a:ext uri="{FF2B5EF4-FFF2-40B4-BE49-F238E27FC236}">
                  <a16:creationId xmlns:a16="http://schemas.microsoft.com/office/drawing/2014/main" id="{B122FF43-C367-024A-BCCE-ADDBC3634111}"/>
                </a:ext>
              </a:extLst>
            </p:cNvPr>
            <p:cNvSpPr txBox="1">
              <a:spLocks/>
            </p:cNvSpPr>
            <p:nvPr/>
          </p:nvSpPr>
          <p:spPr>
            <a:xfrm>
              <a:off x="2040328" y="5482432"/>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find out what events are happening in Sheffield near you.</a:t>
              </a:r>
            </a:p>
          </p:txBody>
        </p:sp>
      </p:grpSp>
      <p:grpSp>
        <p:nvGrpSpPr>
          <p:cNvPr id="11" name="Group 10">
            <a:extLst>
              <a:ext uri="{FF2B5EF4-FFF2-40B4-BE49-F238E27FC236}">
                <a16:creationId xmlns:a16="http://schemas.microsoft.com/office/drawing/2014/main" id="{D3FD77C3-AB41-0949-81AA-BAB101CB92DF}"/>
              </a:ext>
            </a:extLst>
          </p:cNvPr>
          <p:cNvGrpSpPr/>
          <p:nvPr/>
        </p:nvGrpSpPr>
        <p:grpSpPr>
          <a:xfrm>
            <a:off x="2040328" y="7221883"/>
            <a:ext cx="3998820" cy="1556573"/>
            <a:chOff x="2040328" y="7221883"/>
            <a:chExt cx="3998820" cy="1556573"/>
          </a:xfrm>
        </p:grpSpPr>
        <p:sp>
          <p:nvSpPr>
            <p:cNvPr id="65" name="Rounded Rectangle 64">
              <a:extLst>
                <a:ext uri="{FF2B5EF4-FFF2-40B4-BE49-F238E27FC236}">
                  <a16:creationId xmlns:a16="http://schemas.microsoft.com/office/drawing/2014/main" id="{DB4B918D-1F1F-1C4B-851D-A8676344A286}"/>
                </a:ext>
              </a:extLst>
            </p:cNvPr>
            <p:cNvSpPr/>
            <p:nvPr/>
          </p:nvSpPr>
          <p:spPr>
            <a:xfrm>
              <a:off x="2040328" y="7221884"/>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itle 1">
              <a:extLst>
                <a:ext uri="{FF2B5EF4-FFF2-40B4-BE49-F238E27FC236}">
                  <a16:creationId xmlns:a16="http://schemas.microsoft.com/office/drawing/2014/main" id="{6A6269A5-B70F-D44F-AB8F-757996BB98A2}"/>
                </a:ext>
              </a:extLst>
            </p:cNvPr>
            <p:cNvSpPr txBox="1">
              <a:spLocks/>
            </p:cNvSpPr>
            <p:nvPr/>
          </p:nvSpPr>
          <p:spPr>
            <a:xfrm>
              <a:off x="2040328" y="7221883"/>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your contact </a:t>
              </a:r>
              <a:r>
                <a:rPr lang="en-GB" sz="2000" b="1" dirty="0" err="1">
                  <a:solidFill>
                    <a:schemeClr val="bg1">
                      <a:lumMod val="50000"/>
                    </a:schemeClr>
                  </a:solidFill>
                  <a:latin typeface="Overpass Mono" pitchFamily="49" charset="77"/>
                  <a:ea typeface="Calibri"/>
                  <a:cs typeface="Calibri"/>
                  <a:sym typeface="Calibri"/>
                </a:rPr>
                <a:t>MatildaG</a:t>
              </a:r>
              <a:r>
                <a:rPr lang="en-GB" sz="2000" b="1" dirty="0">
                  <a:solidFill>
                    <a:schemeClr val="bg1">
                      <a:lumMod val="50000"/>
                    </a:schemeClr>
                  </a:solidFill>
                  <a:latin typeface="Overpass Mono" pitchFamily="49" charset="77"/>
                  <a:ea typeface="Calibri"/>
                  <a:cs typeface="Calibri"/>
                  <a:sym typeface="Calibri"/>
                </a:rPr>
                <a:t> is on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Connect?</a:t>
              </a:r>
            </a:p>
          </p:txBody>
        </p:sp>
      </p:grpSp>
      <p:grpSp>
        <p:nvGrpSpPr>
          <p:cNvPr id="67" name="Group 66">
            <a:extLst>
              <a:ext uri="{FF2B5EF4-FFF2-40B4-BE49-F238E27FC236}">
                <a16:creationId xmlns:a16="http://schemas.microsoft.com/office/drawing/2014/main" id="{EDF57FCF-33DC-884A-AA28-9B804C7DBB12}"/>
              </a:ext>
            </a:extLst>
          </p:cNvPr>
          <p:cNvGrpSpPr/>
          <p:nvPr/>
        </p:nvGrpSpPr>
        <p:grpSpPr>
          <a:xfrm>
            <a:off x="8596607" y="2864067"/>
            <a:ext cx="5932277" cy="3888118"/>
            <a:chOff x="8006145" y="1734206"/>
            <a:chExt cx="5932277" cy="3888118"/>
          </a:xfrm>
        </p:grpSpPr>
        <p:sp>
          <p:nvSpPr>
            <p:cNvPr id="68" name="Rectangle 67">
              <a:extLst>
                <a:ext uri="{FF2B5EF4-FFF2-40B4-BE49-F238E27FC236}">
                  <a16:creationId xmlns:a16="http://schemas.microsoft.com/office/drawing/2014/main" id="{656D0753-E9C6-8747-B1C8-9AFC75FDFBB3}"/>
                </a:ext>
              </a:extLst>
            </p:cNvPr>
            <p:cNvSpPr/>
            <p:nvPr/>
          </p:nvSpPr>
          <p:spPr>
            <a:xfrm>
              <a:off x="8006145" y="1734207"/>
              <a:ext cx="5932277" cy="388811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a:extLst>
                <a:ext uri="{FF2B5EF4-FFF2-40B4-BE49-F238E27FC236}">
                  <a16:creationId xmlns:a16="http://schemas.microsoft.com/office/drawing/2014/main" id="{C2A0453C-44D1-1343-9475-548AD363064F}"/>
                </a:ext>
              </a:extLst>
            </p:cNvPr>
            <p:cNvSpPr/>
            <p:nvPr/>
          </p:nvSpPr>
          <p:spPr>
            <a:xfrm>
              <a:off x="8006145" y="1734206"/>
              <a:ext cx="5932277"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ounded Rectangle 69">
              <a:extLst>
                <a:ext uri="{FF2B5EF4-FFF2-40B4-BE49-F238E27FC236}">
                  <a16:creationId xmlns:a16="http://schemas.microsoft.com/office/drawing/2014/main" id="{E8B0DA26-A0E4-C147-B55E-BEDBFA20A6AF}"/>
                </a:ext>
              </a:extLst>
            </p:cNvPr>
            <p:cNvSpPr/>
            <p:nvPr/>
          </p:nvSpPr>
          <p:spPr>
            <a:xfrm>
              <a:off x="13542147" y="2482302"/>
              <a:ext cx="201578" cy="124433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1" name="Group 70">
              <a:extLst>
                <a:ext uri="{FF2B5EF4-FFF2-40B4-BE49-F238E27FC236}">
                  <a16:creationId xmlns:a16="http://schemas.microsoft.com/office/drawing/2014/main" id="{F480AE77-63E3-8241-BE4F-043ACFD1DC6C}"/>
                </a:ext>
              </a:extLst>
            </p:cNvPr>
            <p:cNvGrpSpPr/>
            <p:nvPr/>
          </p:nvGrpSpPr>
          <p:grpSpPr>
            <a:xfrm>
              <a:off x="8206961" y="1945760"/>
              <a:ext cx="624634" cy="177375"/>
              <a:chOff x="2886740" y="1651000"/>
              <a:chExt cx="651096" cy="175437"/>
            </a:xfrm>
          </p:grpSpPr>
          <p:sp>
            <p:nvSpPr>
              <p:cNvPr id="76" name="Oval 75">
                <a:extLst>
                  <a:ext uri="{FF2B5EF4-FFF2-40B4-BE49-F238E27FC236}">
                    <a16:creationId xmlns:a16="http://schemas.microsoft.com/office/drawing/2014/main" id="{E6DE65B5-2D26-8246-9E58-A9B747F82445}"/>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C9AD4764-86E7-DD40-8311-053530C41E52}"/>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636EFEF5-5D21-DC4F-9ED0-3BDCF9FE77CE}"/>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2" name="Rounded Rectangle 71">
              <a:extLst>
                <a:ext uri="{FF2B5EF4-FFF2-40B4-BE49-F238E27FC236}">
                  <a16:creationId xmlns:a16="http://schemas.microsoft.com/office/drawing/2014/main" id="{C42DBF57-212B-1943-914B-439893A6480D}"/>
                </a:ext>
              </a:extLst>
            </p:cNvPr>
            <p:cNvSpPr/>
            <p:nvPr/>
          </p:nvSpPr>
          <p:spPr>
            <a:xfrm>
              <a:off x="9145365" y="1875117"/>
              <a:ext cx="4396781"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itle 1">
              <a:extLst>
                <a:ext uri="{FF2B5EF4-FFF2-40B4-BE49-F238E27FC236}">
                  <a16:creationId xmlns:a16="http://schemas.microsoft.com/office/drawing/2014/main" id="{F8ADFD8B-65CD-D947-8CD7-DD7E95792518}"/>
                </a:ext>
              </a:extLst>
            </p:cNvPr>
            <p:cNvSpPr txBox="1">
              <a:spLocks/>
            </p:cNvSpPr>
            <p:nvPr/>
          </p:nvSpPr>
          <p:spPr>
            <a:xfrm>
              <a:off x="8436471" y="3092751"/>
              <a:ext cx="4487995" cy="146543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200" dirty="0">
                  <a:solidFill>
                    <a:schemeClr val="dk1"/>
                  </a:solidFill>
                  <a:latin typeface="Overpass Mono" pitchFamily="49" charset="77"/>
                  <a:ea typeface="Calibri"/>
                  <a:cs typeface="Calibri"/>
                  <a:sym typeface="Calibri"/>
                </a:rPr>
                <a:t>Bilal ticks the box that allows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to send </a:t>
              </a:r>
              <a:r>
                <a:rPr lang="en-GB" sz="2200">
                  <a:solidFill>
                    <a:schemeClr val="dk1"/>
                  </a:solidFill>
                  <a:latin typeface="Overpass Mono" pitchFamily="49" charset="77"/>
                  <a:ea typeface="Calibri"/>
                  <a:cs typeface="Calibri"/>
                  <a:sym typeface="Calibri"/>
                </a:rPr>
                <a:t>him notifications.</a:t>
              </a:r>
              <a:endParaRPr lang="en-GB" sz="2200" dirty="0">
                <a:solidFill>
                  <a:schemeClr val="dk1"/>
                </a:solidFill>
                <a:latin typeface="Overpass Mono" pitchFamily="49" charset="77"/>
                <a:ea typeface="Calibri"/>
                <a:cs typeface="Calibri"/>
                <a:sym typeface="Calibri"/>
              </a:endParaRPr>
            </a:p>
          </p:txBody>
        </p:sp>
      </p:grpSp>
    </p:spTree>
    <p:extLst>
      <p:ext uri="{BB962C8B-B14F-4D97-AF65-F5344CB8AC3E}">
        <p14:creationId xmlns:p14="http://schemas.microsoft.com/office/powerpoint/2010/main" val="212201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250"/>
                                        <p:tgtEl>
                                          <p:spTgt spid="9"/>
                                        </p:tgtEl>
                                      </p:cBhvr>
                                    </p:animEffect>
                                    <p:anim calcmode="lin" valueType="num">
                                      <p:cBhvr>
                                        <p:cTn id="15" dur="250" fill="hold"/>
                                        <p:tgtEl>
                                          <p:spTgt spid="9"/>
                                        </p:tgtEl>
                                        <p:attrNameLst>
                                          <p:attrName>ppt_x</p:attrName>
                                        </p:attrNameLst>
                                      </p:cBhvr>
                                      <p:tavLst>
                                        <p:tav tm="0">
                                          <p:val>
                                            <p:strVal val="#ppt_x"/>
                                          </p:val>
                                        </p:tav>
                                        <p:tav tm="100000">
                                          <p:val>
                                            <p:strVal val="#ppt_x"/>
                                          </p:val>
                                        </p:tav>
                                      </p:tavLst>
                                    </p:anim>
                                    <p:anim calcmode="lin" valueType="num">
                                      <p:cBhvr>
                                        <p:cTn id="16" dur="2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50"/>
                                        <p:tgtEl>
                                          <p:spTgt spid="10"/>
                                        </p:tgtEl>
                                      </p:cBhvr>
                                    </p:animEffect>
                                    <p:anim calcmode="lin" valueType="num">
                                      <p:cBhvr>
                                        <p:cTn id="22" dur="250" fill="hold"/>
                                        <p:tgtEl>
                                          <p:spTgt spid="10"/>
                                        </p:tgtEl>
                                        <p:attrNameLst>
                                          <p:attrName>ppt_x</p:attrName>
                                        </p:attrNameLst>
                                      </p:cBhvr>
                                      <p:tavLst>
                                        <p:tav tm="0">
                                          <p:val>
                                            <p:strVal val="#ppt_x"/>
                                          </p:val>
                                        </p:tav>
                                        <p:tav tm="100000">
                                          <p:val>
                                            <p:strVal val="#ppt_x"/>
                                          </p:val>
                                        </p:tav>
                                      </p:tavLst>
                                    </p:anim>
                                    <p:anim calcmode="lin" valueType="num">
                                      <p:cBhvr>
                                        <p:cTn id="23" dur="25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50"/>
                                        <p:tgtEl>
                                          <p:spTgt spid="11"/>
                                        </p:tgtEl>
                                      </p:cBhvr>
                                    </p:animEffect>
                                    <p:anim calcmode="lin" valueType="num">
                                      <p:cBhvr>
                                        <p:cTn id="29" dur="250" fill="hold"/>
                                        <p:tgtEl>
                                          <p:spTgt spid="11"/>
                                        </p:tgtEl>
                                        <p:attrNameLst>
                                          <p:attrName>ppt_x</p:attrName>
                                        </p:attrNameLst>
                                      </p:cBhvr>
                                      <p:tavLst>
                                        <p:tav tm="0">
                                          <p:val>
                                            <p:strVal val="#ppt_x"/>
                                          </p:val>
                                        </p:tav>
                                        <p:tav tm="100000">
                                          <p:val>
                                            <p:strVal val="#ppt_x"/>
                                          </p:val>
                                        </p:tav>
                                      </p:tavLst>
                                    </p:anim>
                                    <p:anim calcmode="lin" valueType="num">
                                      <p:cBhvr>
                                        <p:cTn id="30" dur="2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Campaigns Doc Word" ma:contentTypeID="0x01010020270C6529EA0544B2EFE190A98965FDE800E89C668F086C424087E41E12B61001DF" ma:contentTypeVersion="352" ma:contentTypeDescription="A word content type for use in the Campaigns Document set of the Comms Campaigns Library within the External Comms SubSite" ma:contentTypeScope="" ma:versionID="7d4014d4b100c0df6e0b6bc578a9572d">
  <xsd:schema xmlns:xsd="http://www.w3.org/2001/XMLSchema" xmlns:xs="http://www.w3.org/2001/XMLSchema" xmlns:p="http://schemas.microsoft.com/office/2006/metadata/properties" xmlns:ns2="6495cd43-30b7-45da-972d-05dc6321e6bd" targetNamespace="http://schemas.microsoft.com/office/2006/metadata/properties" ma:root="true" ma:fieldsID="45bae9b9e56f8876096332f13d8e9983" ns2:_="">
    <xsd:import namespace="6495cd43-30b7-45da-972d-05dc6321e6bd"/>
    <xsd:element name="properties">
      <xsd:complexType>
        <xsd:sequence>
          <xsd:element name="documentManagement">
            <xsd:complexType>
              <xsd:all>
                <xsd:element ref="ns2:Campaign_x0020_Name" minOccurs="0"/>
                <xsd:element ref="ns2:Campaign_x0020_Area" minOccurs="0"/>
                <xsd:element ref="ns2:Year" minOccurs="0"/>
                <xsd:element ref="ns2:Comms_x0020_Status" minOccurs="0"/>
                <xsd:element ref="ns2:Email_x0020_Date" minOccurs="0"/>
                <xsd:element ref="ns2:Security_x0020_classification"/>
                <xsd:element ref="ns2:_dlc_DocIdUrl" minOccurs="0"/>
                <xsd:element ref="ns2:_dlc_DocIdPersistId" minOccurs="0"/>
                <xsd:element ref="ns2:TaxCatchAll" minOccurs="0"/>
                <xsd:element ref="ns2:TaxCatchAllLabel" minOccurs="0"/>
                <xsd:element ref="ns2:DLCPolicyLabelValue" minOccurs="0"/>
                <xsd:element ref="ns2:DLCPolicyLabelClientValue" minOccurs="0"/>
                <xsd:element ref="ns2:DLCPolicyLabelLock" minOccurs="0"/>
                <xsd:element ref="ns2:_dlc_Doc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95cd43-30b7-45da-972d-05dc6321e6bd" elementFormDefault="qualified">
    <xsd:import namespace="http://schemas.microsoft.com/office/2006/documentManagement/types"/>
    <xsd:import namespace="http://schemas.microsoft.com/office/infopath/2007/PartnerControls"/>
    <xsd:element name="Campaign_x0020_Name" ma:index="2" nillable="true" ma:displayName="Campaign Name" ma:description="A column to identify the Communications Campaign Name" ma:internalName="Campaign_x0020_Name">
      <xsd:simpleType>
        <xsd:restriction base="dms:Text">
          <xsd:maxLength value="255"/>
        </xsd:restriction>
      </xsd:simpleType>
    </xsd:element>
    <xsd:element name="Campaign_x0020_Area" ma:index="3" nillable="true" ma:displayName="Campaign Area" ma:description="A column to identify the type of Communications campaign" ma:format="Dropdown" ma:internalName="Campaign_x0020_Area">
      <xsd:simpleType>
        <xsd:restriction base="dms:Choice">
          <xsd:enumeration value="Internal"/>
          <xsd:enumeration value="External"/>
          <xsd:enumeration value="Both"/>
        </xsd:restriction>
      </xsd:simpleType>
    </xsd:element>
    <xsd:element name="Year" ma:index="4" nillable="true" ma:displayName="Year" ma:default="2021" ma:internalName="Year">
      <xsd:simpleType>
        <xsd:restriction base="dms:Text">
          <xsd:maxLength value="255"/>
        </xsd:restriction>
      </xsd:simpleType>
    </xsd:element>
    <xsd:element name="Comms_x0020_Status" ma:index="5" nillable="true" ma:displayName="Comms Status" ma:description="A column to identify whether a document is a draft or final version" ma:format="Dropdown" ma:internalName="Comms_x0020_Status">
      <xsd:simpleType>
        <xsd:restriction base="dms:Choice">
          <xsd:enumeration value="Draft"/>
          <xsd:enumeration value="Final"/>
        </xsd:restriction>
      </xsd:simpleType>
    </xsd:element>
    <xsd:element name="Email_x0020_Date" ma:index="6" nillable="true" ma:displayName="Email Date" ma:format="DateOnly" ma:internalName="Email_x0020_Date">
      <xsd:simpleType>
        <xsd:restriction base="dms:DateTime"/>
      </xsd:simpleType>
    </xsd:element>
    <xsd:element name="Security_x0020_classification" ma:index="7" ma:displayName="Security classification" ma:default="Official" ma:format="Dropdown" ma:internalName="Security_x0020_classification">
      <xsd:simpleType>
        <xsd:restriction base="dms:Choice">
          <xsd:enumeration value="Official"/>
          <xsd:enumeration value="Official - sensitive"/>
        </xsd:restriction>
      </xsd:simpleType>
    </xsd:element>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element name="TaxCatchAll" ma:index="10" nillable="true" ma:displayName="Taxonomy Catch All Column" ma:description="" ma:hidden="true" ma:list="{bb9bbd53-655f-4ab6-b89e-57fa117f12dc}" ma:internalName="TaxCatchAll" ma:showField="CatchAllData"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description="" ma:hidden="true" ma:list="{bb9bbd53-655f-4ab6-b89e-57fa117f12dc}" ma:internalName="TaxCatchAllLabel" ma:readOnly="true" ma:showField="CatchAllDataLabel"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DLCPolicyLabelValue" ma:index="15"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16"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17" nillable="true" ma:displayName="Label Locked" ma:description="Indicates whether the label should be updated when item properties are modified." ma:hidden="true" ma:internalName="DLCPolicyLabelLock" ma:readOnly="false">
      <xsd:simpleType>
        <xsd:restriction base="dms:Text"/>
      </xsd:simpleType>
    </xsd:element>
    <xsd:element name="_dlc_DocId" ma:index="19" nillable="true" ma:displayName="Document ID Value" ma:description="The value of the document ID assigned to this item." ma:internalName="_dlc_DocId"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bfc18c49-0394-481a-ba4a-a4ceacd0e392" ContentTypeId="0x01010020270C6529EA0544B2EFE190A98965FDE8" PreviousValue="false"/>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p:properties xmlns:p="http://schemas.microsoft.com/office/2006/metadata/properties" xmlns:xsi="http://www.w3.org/2001/XMLSchema-instance" xmlns:pc="http://schemas.microsoft.com/office/infopath/2007/PartnerControls">
  <documentManagement>
    <DLCPolicyLabelClientValue xmlns="6495cd43-30b7-45da-972d-05dc6321e6bd" xsi:nil="true"/>
    <Security_x0020_classification xmlns="6495cd43-30b7-45da-972d-05dc6321e6bd">Official</Security_x0020_classification>
    <Year xmlns="6495cd43-30b7-45da-972d-05dc6321e6bd">2019</Year>
    <Email_x0020_Date xmlns="6495cd43-30b7-45da-972d-05dc6321e6bd" xsi:nil="true"/>
    <Campaign_x0020_Area xmlns="6495cd43-30b7-45da-972d-05dc6321e6bd" xsi:nil="true"/>
    <DLCPolicyLabelLock xmlns="6495cd43-30b7-45da-972d-05dc6321e6bd" xsi:nil="true"/>
    <Campaign_x0020_Name xmlns="6495cd43-30b7-45da-972d-05dc6321e6bd">EdComs / Your Data Matters - school resources project</Campaign_x0020_Name>
    <Comms_x0020_Status xmlns="6495cd43-30b7-45da-972d-05dc6321e6bd" xsi:nil="true"/>
    <TaxCatchAll xmlns="6495cd43-30b7-45da-972d-05dc6321e6bd"/>
    <_dlc_DocId xmlns="6495cd43-30b7-45da-972d-05dc6321e6bd">CORP-1839991324-2029</_dlc_DocId>
    <_dlc_DocIdUrl xmlns="6495cd43-30b7-45da-972d-05dc6321e6bd">
      <Url>https://edrm/sites/corp/Comms/ExtComms/_layouts/15/DocIdRedir.aspx?ID=CORP-1839991324-2029</Url>
      <Description>CORP-1839991324-2029</Description>
    </_dlc_DocIdUrl>
  </documentManagement>
</p:properties>
</file>

<file path=customXml/itemProps1.xml><?xml version="1.0" encoding="utf-8"?>
<ds:datastoreItem xmlns:ds="http://schemas.openxmlformats.org/officeDocument/2006/customXml" ds:itemID="{A59DEBCA-EEC1-439A-8D84-A77AE6708F1F}"/>
</file>

<file path=customXml/itemProps2.xml><?xml version="1.0" encoding="utf-8"?>
<ds:datastoreItem xmlns:ds="http://schemas.openxmlformats.org/officeDocument/2006/customXml" ds:itemID="{1362CCCC-2924-4BB8-B951-7CDE3E069C63}"/>
</file>

<file path=customXml/itemProps3.xml><?xml version="1.0" encoding="utf-8"?>
<ds:datastoreItem xmlns:ds="http://schemas.openxmlformats.org/officeDocument/2006/customXml" ds:itemID="{2E0AF1F7-8369-4D53-9E24-41C6FD513987}"/>
</file>

<file path=customXml/itemProps4.xml><?xml version="1.0" encoding="utf-8"?>
<ds:datastoreItem xmlns:ds="http://schemas.openxmlformats.org/officeDocument/2006/customXml" ds:itemID="{81C4D31E-8CA6-496F-ADA0-EB540543DBB7}"/>
</file>

<file path=customXml/itemProps5.xml><?xml version="1.0" encoding="utf-8"?>
<ds:datastoreItem xmlns:ds="http://schemas.openxmlformats.org/officeDocument/2006/customXml" ds:itemID="{3BEE3FCF-512E-4BC6-894E-FC31C412F5A7}"/>
</file>

<file path=docProps/app.xml><?xml version="1.0" encoding="utf-8"?>
<Properties xmlns="http://schemas.openxmlformats.org/officeDocument/2006/extended-properties" xmlns:vt="http://schemas.openxmlformats.org/officeDocument/2006/docPropsVTypes">
  <Template>Office Theme</Template>
  <TotalTime>0</TotalTime>
  <Words>1841</Words>
  <Application>Microsoft Office PowerPoint</Application>
  <PresentationFormat>Custom</PresentationFormat>
  <Paragraphs>189</Paragraphs>
  <Slides>13</Slides>
  <Notes>13</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Overpass Mono</vt:lpstr>
      <vt:lpstr>Arial</vt:lpstr>
      <vt:lpstr>Courier New</vt:lpstr>
      <vt:lpstr>Verdana</vt:lpstr>
      <vt:lpstr>Calibri</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Mila Gorini</dc:creator>
  <cp:lastModifiedBy>Rachel Adams</cp:lastModifiedBy>
  <cp:revision>481</cp:revision>
  <dcterms:created xsi:type="dcterms:W3CDTF">2019-10-24T14:49:16Z</dcterms:created>
  <dcterms:modified xsi:type="dcterms:W3CDTF">2021-07-05T14:41:43Z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0x01010020270C6529EA0544B2EFE190A98965FDE800E89C668F086C424087E41E12B61001DF</vt:lpwstr>
  </property>
  <property fmtid="{D5CDD505-2E9C-101B-9397-08002B2CF9AE}" pid="3" name="_dlc_DocIdItemGuid">
    <vt:lpwstr>dd36d4d5-1807-4807-8b8a-01b6cc12dda6</vt:lpwstr>
  </property>
</Properties>
</file>