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82" r:id="rId6"/>
  </p:sldMasterIdLst>
  <p:notesMasterIdLst>
    <p:notesMasterId r:id="rId23"/>
  </p:notesMasterIdLst>
  <p:handoutMasterIdLst>
    <p:handoutMasterId r:id="rId24"/>
  </p:handoutMasterIdLst>
  <p:sldIdLst>
    <p:sldId id="281" r:id="rId7"/>
    <p:sldId id="369" r:id="rId8"/>
    <p:sldId id="283" r:id="rId9"/>
    <p:sldId id="315" r:id="rId10"/>
    <p:sldId id="320" r:id="rId11"/>
    <p:sldId id="322" r:id="rId12"/>
    <p:sldId id="354" r:id="rId13"/>
    <p:sldId id="316" r:id="rId14"/>
    <p:sldId id="355" r:id="rId15"/>
    <p:sldId id="317" r:id="rId16"/>
    <p:sldId id="362" r:id="rId17"/>
    <p:sldId id="292" r:id="rId18"/>
    <p:sldId id="358" r:id="rId19"/>
    <p:sldId id="366" r:id="rId20"/>
    <p:sldId id="363" r:id="rId21"/>
    <p:sldId id="367" r:id="rId22"/>
  </p:sldIdLst>
  <p:sldSz cx="16257588" cy="9144000"/>
  <p:notesSz cx="6858000" cy="9947275"/>
  <p:embeddedFontLst>
    <p:embeddedFont>
      <p:font typeface="Calibri" panose="020F0502020204030204" pitchFamily="34" charset="0"/>
      <p:regular r:id="rId25"/>
      <p:bold r:id="rId26"/>
      <p:italic r:id="rId27"/>
      <p:boldItalic r:id="rId28"/>
    </p:embeddedFont>
    <p:embeddedFont>
      <p:font typeface="Overpass Mono" panose="00000509000000000000" pitchFamily="50" charset="0"/>
      <p:regular r:id="rId29"/>
      <p:bold r:id="rId30"/>
    </p:embeddedFont>
    <p:embeddedFont>
      <p:font typeface="Verdana" panose="020B0604030504040204" pitchFamily="34" charset="0"/>
      <p:regular r:id="rId31"/>
      <p:bold r:id="rId32"/>
      <p:italic r:id="rId33"/>
      <p:boldItalic r:id="rId34"/>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Nietopski" initials="SN" lastIdx="3" clrIdx="0">
    <p:extLst>
      <p:ext uri="{19B8F6BF-5375-455C-9EA6-DF929625EA0E}">
        <p15:presenceInfo xmlns:p15="http://schemas.microsoft.com/office/powerpoint/2012/main" userId="Sarah Nietopski" providerId="None"/>
      </p:ext>
    </p:extLst>
  </p:cmAuthor>
  <p:cmAuthor id="2" name="Ger Graus" initials="GG" lastIdx="5" clrIdx="1">
    <p:extLst>
      <p:ext uri="{19B8F6BF-5375-455C-9EA6-DF929625EA0E}">
        <p15:presenceInfo xmlns:p15="http://schemas.microsoft.com/office/powerpoint/2012/main" userId="S::ger.graus@ico.org.uk::2c3eda81-664f-45aa-9130-b5e7537e5789" providerId="AD"/>
      </p:ext>
    </p:extLst>
  </p:cmAuthor>
  <p:cmAuthor id="3" name="Sarah Nietopski" initials="SN [2]" lastIdx="4" clrIdx="2">
    <p:extLst>
      <p:ext uri="{19B8F6BF-5375-455C-9EA6-DF929625EA0E}">
        <p15:presenceInfo xmlns:p15="http://schemas.microsoft.com/office/powerpoint/2012/main" userId="S-1-5-21-1598838018-3775903872-2167328690-2161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9967"/>
    <a:srgbClr val="791D7E"/>
    <a:srgbClr val="F6E249"/>
    <a:srgbClr val="EC008C"/>
    <a:srgbClr val="F5992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349E74-891D-4E24-92EA-BD465BE1E633}" v="1" dt="2022-06-15T14:07:05.25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780"/>
    <p:restoredTop sz="95013" autoAdjust="0"/>
  </p:normalViewPr>
  <p:slideViewPr>
    <p:cSldViewPr snapToGrid="0" snapToObjects="1">
      <p:cViewPr varScale="1">
        <p:scale>
          <a:sx n="71" d="100"/>
          <a:sy n="71" d="100"/>
        </p:scale>
        <p:origin x="57" y="189"/>
      </p:cViewPr>
      <p:guideLst/>
    </p:cSldViewPr>
  </p:slideViewPr>
  <p:outlineViewPr>
    <p:cViewPr>
      <p:scale>
        <a:sx n="33" d="100"/>
        <a:sy n="33" d="100"/>
      </p:scale>
      <p:origin x="0" y="0"/>
    </p:cViewPr>
  </p:outlineViewPr>
  <p:notesTextViewPr>
    <p:cViewPr>
      <p:scale>
        <a:sx n="70" d="100"/>
        <a:sy n="70" d="100"/>
      </p:scale>
      <p:origin x="0" y="0"/>
    </p:cViewPr>
  </p:notesTextViewPr>
  <p:sorterViewPr>
    <p:cViewPr>
      <p:scale>
        <a:sx n="100" d="100"/>
        <a:sy n="100" d="100"/>
      </p:scale>
      <p:origin x="0" y="0"/>
    </p:cViewPr>
  </p:sorterViewPr>
  <p:notesViewPr>
    <p:cSldViewPr snapToGrid="0" snapToObjects="1">
      <p:cViewPr varScale="1">
        <p:scale>
          <a:sx n="62" d="100"/>
          <a:sy n="62" d="100"/>
        </p:scale>
        <p:origin x="3226" y="6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font" Target="fonts/font2.fntdata"/><Relationship Id="rId39" Type="http://schemas.openxmlformats.org/officeDocument/2006/relationships/tableStyles" Target="tableStyles.xml"/><Relationship Id="rId21" Type="http://schemas.openxmlformats.org/officeDocument/2006/relationships/slide" Target="slides/slide15.xml"/><Relationship Id="rId34" Type="http://schemas.openxmlformats.org/officeDocument/2006/relationships/font" Target="fonts/font10.fntdata"/><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font" Target="fonts/font5.fntdata"/><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handoutMaster" Target="handoutMasters/handoutMaster1.xml"/><Relationship Id="rId32" Type="http://schemas.openxmlformats.org/officeDocument/2006/relationships/font" Target="fonts/font8.fntdata"/><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notesMaster" Target="notesMasters/notesMaster1.xml"/><Relationship Id="rId28" Type="http://schemas.openxmlformats.org/officeDocument/2006/relationships/font" Target="fonts/font4.fntdata"/><Relationship Id="rId36"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font" Target="fonts/font7.fntdata"/><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commentAuthors" Target="commentAuthors.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Adams" userId="a5b7f413-a736-4e62-b11d-93f1dfffa54a" providerId="ADAL" clId="{00349E74-891D-4E24-92EA-BD465BE1E633}"/>
    <pc:docChg chg="modSld">
      <pc:chgData name="Rachel Adams" userId="a5b7f413-a736-4e62-b11d-93f1dfffa54a" providerId="ADAL" clId="{00349E74-891D-4E24-92EA-BD465BE1E633}" dt="2022-06-15T14:08:12.547" v="29" actId="114"/>
      <pc:docMkLst>
        <pc:docMk/>
      </pc:docMkLst>
      <pc:sldChg chg="modSp mod">
        <pc:chgData name="Rachel Adams" userId="a5b7f413-a736-4e62-b11d-93f1dfffa54a" providerId="ADAL" clId="{00349E74-891D-4E24-92EA-BD465BE1E633}" dt="2022-06-15T14:08:12.547" v="29" actId="114"/>
        <pc:sldMkLst>
          <pc:docMk/>
          <pc:sldMk cId="2803369531" sldId="369"/>
        </pc:sldMkLst>
        <pc:spChg chg="mod">
          <ac:chgData name="Rachel Adams" userId="a5b7f413-a736-4e62-b11d-93f1dfffa54a" providerId="ADAL" clId="{00349E74-891D-4E24-92EA-BD465BE1E633}" dt="2022-06-15T14:08:12.547" v="29" actId="114"/>
          <ac:spMkLst>
            <pc:docMk/>
            <pc:sldMk cId="2803369531" sldId="369"/>
            <ac:spMk id="6" creationId="{ED953ADB-1455-3F41-9833-72831C65ED52}"/>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7C7B3DA-18AE-1B40-A928-55A1D5D5E603}"/>
              </a:ext>
            </a:extLst>
          </p:cNvPr>
          <p:cNvSpPr>
            <a:spLocks noGrp="1"/>
          </p:cNvSpPr>
          <p:nvPr>
            <p:ph type="hdr" sz="quarter"/>
          </p:nvPr>
        </p:nvSpPr>
        <p:spPr>
          <a:xfrm>
            <a:off x="0" y="0"/>
            <a:ext cx="2971800" cy="499091"/>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99B5AB36-A73A-8444-A5CF-E13FBD74EDF6}"/>
              </a:ext>
            </a:extLst>
          </p:cNvPr>
          <p:cNvSpPr>
            <a:spLocks noGrp="1"/>
          </p:cNvSpPr>
          <p:nvPr>
            <p:ph type="dt" sz="quarter" idx="1"/>
          </p:nvPr>
        </p:nvSpPr>
        <p:spPr>
          <a:xfrm>
            <a:off x="3884613" y="0"/>
            <a:ext cx="2971800" cy="499091"/>
          </a:xfrm>
          <a:prstGeom prst="rect">
            <a:avLst/>
          </a:prstGeom>
        </p:spPr>
        <p:txBody>
          <a:bodyPr vert="horz" lIns="91440" tIns="45720" rIns="91440" bIns="45720" rtlCol="0"/>
          <a:lstStyle>
            <a:lvl1pPr algn="r">
              <a:defRPr sz="1200"/>
            </a:lvl1pPr>
          </a:lstStyle>
          <a:p>
            <a:fld id="{616BB3CD-2BA3-8C4D-8C72-759861E11A75}" type="datetimeFigureOut">
              <a:rPr lang="en-US" smtClean="0"/>
              <a:t>6/15/2022</a:t>
            </a:fld>
            <a:endParaRPr lang="en-US" dirty="0"/>
          </a:p>
        </p:txBody>
      </p:sp>
      <p:sp>
        <p:nvSpPr>
          <p:cNvPr id="4" name="Footer Placeholder 3">
            <a:extLst>
              <a:ext uri="{FF2B5EF4-FFF2-40B4-BE49-F238E27FC236}">
                <a16:creationId xmlns:a16="http://schemas.microsoft.com/office/drawing/2014/main" id="{42814DFE-5ED3-AC40-B8F3-5F624BB210AA}"/>
              </a:ext>
            </a:extLst>
          </p:cNvPr>
          <p:cNvSpPr>
            <a:spLocks noGrp="1"/>
          </p:cNvSpPr>
          <p:nvPr>
            <p:ph type="ftr" sz="quarter" idx="2"/>
          </p:nvPr>
        </p:nvSpPr>
        <p:spPr>
          <a:xfrm>
            <a:off x="0" y="9448185"/>
            <a:ext cx="2971800" cy="49909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5C91278-5AC2-704D-879F-2B8582B88E1D}"/>
              </a:ext>
            </a:extLst>
          </p:cNvPr>
          <p:cNvSpPr>
            <a:spLocks noGrp="1"/>
          </p:cNvSpPr>
          <p:nvPr>
            <p:ph type="sldNum" sz="quarter" idx="3"/>
          </p:nvPr>
        </p:nvSpPr>
        <p:spPr>
          <a:xfrm>
            <a:off x="3884613" y="9448185"/>
            <a:ext cx="2971800" cy="499090"/>
          </a:xfrm>
          <a:prstGeom prst="rect">
            <a:avLst/>
          </a:prstGeom>
        </p:spPr>
        <p:txBody>
          <a:bodyPr vert="horz" lIns="91440" tIns="45720" rIns="91440" bIns="45720" rtlCol="0" anchor="b"/>
          <a:lstStyle>
            <a:lvl1pPr algn="r">
              <a:defRPr sz="1200"/>
            </a:lvl1pPr>
          </a:lstStyle>
          <a:p>
            <a:fld id="{1A7D3A7B-1E1C-CA48-A2D7-16C992B50F54}" type="slidenum">
              <a:rPr lang="en-US" smtClean="0"/>
              <a:t>‹#›</a:t>
            </a:fld>
            <a:endParaRPr lang="en-US" dirty="0"/>
          </a:p>
        </p:txBody>
      </p:sp>
    </p:spTree>
    <p:extLst>
      <p:ext uri="{BB962C8B-B14F-4D97-AF65-F5344CB8AC3E}">
        <p14:creationId xmlns:p14="http://schemas.microsoft.com/office/powerpoint/2010/main" val="21821133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909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99091"/>
          </a:xfrm>
          <a:prstGeom prst="rect">
            <a:avLst/>
          </a:prstGeom>
        </p:spPr>
        <p:txBody>
          <a:bodyPr vert="horz" lIns="91440" tIns="45720" rIns="91440" bIns="45720" rtlCol="0"/>
          <a:lstStyle>
            <a:lvl1pPr algn="r">
              <a:defRPr sz="1200"/>
            </a:lvl1pPr>
          </a:lstStyle>
          <a:p>
            <a:fld id="{FD59F94F-F3DB-7940-8B35-082588D94EBE}" type="datetimeFigureOut">
              <a:rPr lang="en-US" smtClean="0"/>
              <a:t>6/15/2022</a:t>
            </a:fld>
            <a:endParaRPr lang="en-US" dirty="0"/>
          </a:p>
        </p:txBody>
      </p:sp>
      <p:sp>
        <p:nvSpPr>
          <p:cNvPr id="4" name="Slide Image Placeholder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787126"/>
            <a:ext cx="5486400" cy="391674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48185"/>
            <a:ext cx="2971800" cy="49909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9448185"/>
            <a:ext cx="2971800" cy="499090"/>
          </a:xfrm>
          <a:prstGeom prst="rect">
            <a:avLst/>
          </a:prstGeom>
        </p:spPr>
        <p:txBody>
          <a:bodyPr vert="horz" lIns="91440" tIns="45720" rIns="91440" bIns="45720" rtlCol="0" anchor="b"/>
          <a:lstStyle>
            <a:lvl1pPr algn="r">
              <a:defRPr sz="1200"/>
            </a:lvl1pPr>
          </a:lstStyle>
          <a:p>
            <a:fld id="{C2F12835-E945-734F-925E-26681104583C}" type="slidenum">
              <a:rPr lang="en-US" smtClean="0"/>
              <a:t>‹#›</a:t>
            </a:fld>
            <a:endParaRPr lang="en-US" dirty="0"/>
          </a:p>
        </p:txBody>
      </p:sp>
    </p:spTree>
    <p:extLst>
      <p:ext uri="{BB962C8B-B14F-4D97-AF65-F5344CB8AC3E}">
        <p14:creationId xmlns:p14="http://schemas.microsoft.com/office/powerpoint/2010/main" val="3406535488"/>
      </p:ext>
    </p:extLst>
  </p:cSld>
  <p:clrMap bg1="lt1" tx1="dk1" bg2="lt2" tx2="dk2" accent1="accent1" accent2="accent2" accent3="accent3" accent4="accent4" accent5="accent5" accent6="accent6" hlink="hlink" folHlink="folHlink"/>
  <p:notesStyle>
    <a:lvl1pPr marL="0" algn="l" defTabSz="1219261" rtl="0" eaLnBrk="1" latinLnBrk="0" hangingPunct="1">
      <a:defRPr sz="1600" kern="1200">
        <a:solidFill>
          <a:schemeClr val="tx1"/>
        </a:solidFill>
        <a:latin typeface="+mn-lt"/>
        <a:ea typeface="+mn-ea"/>
        <a:cs typeface="+mn-cs"/>
      </a:defRPr>
    </a:lvl1pPr>
    <a:lvl2pPr marL="609630" algn="l" defTabSz="1219261" rtl="0" eaLnBrk="1" latinLnBrk="0" hangingPunct="1">
      <a:defRPr sz="1600" kern="1200">
        <a:solidFill>
          <a:schemeClr val="tx1"/>
        </a:solidFill>
        <a:latin typeface="+mn-lt"/>
        <a:ea typeface="+mn-ea"/>
        <a:cs typeface="+mn-cs"/>
      </a:defRPr>
    </a:lvl2pPr>
    <a:lvl3pPr marL="1219261" algn="l" defTabSz="1219261" rtl="0" eaLnBrk="1" latinLnBrk="0" hangingPunct="1">
      <a:defRPr sz="1600" kern="1200">
        <a:solidFill>
          <a:schemeClr val="tx1"/>
        </a:solidFill>
        <a:latin typeface="+mn-lt"/>
        <a:ea typeface="+mn-ea"/>
        <a:cs typeface="+mn-cs"/>
      </a:defRPr>
    </a:lvl3pPr>
    <a:lvl4pPr marL="1828891" algn="l" defTabSz="1219261" rtl="0" eaLnBrk="1" latinLnBrk="0" hangingPunct="1">
      <a:defRPr sz="1600" kern="1200">
        <a:solidFill>
          <a:schemeClr val="tx1"/>
        </a:solidFill>
        <a:latin typeface="+mn-lt"/>
        <a:ea typeface="+mn-ea"/>
        <a:cs typeface="+mn-cs"/>
      </a:defRPr>
    </a:lvl4pPr>
    <a:lvl5pPr marL="2438522" algn="l" defTabSz="1219261" rtl="0" eaLnBrk="1" latinLnBrk="0" hangingPunct="1">
      <a:defRPr sz="1600" kern="1200">
        <a:solidFill>
          <a:schemeClr val="tx1"/>
        </a:solidFill>
        <a:latin typeface="+mn-lt"/>
        <a:ea typeface="+mn-ea"/>
        <a:cs typeface="+mn-cs"/>
      </a:defRPr>
    </a:lvl5pPr>
    <a:lvl6pPr marL="3048152" algn="l" defTabSz="1219261" rtl="0" eaLnBrk="1" latinLnBrk="0" hangingPunct="1">
      <a:defRPr sz="1600" kern="1200">
        <a:solidFill>
          <a:schemeClr val="tx1"/>
        </a:solidFill>
        <a:latin typeface="+mn-lt"/>
        <a:ea typeface="+mn-ea"/>
        <a:cs typeface="+mn-cs"/>
      </a:defRPr>
    </a:lvl6pPr>
    <a:lvl7pPr marL="3657783" algn="l" defTabSz="1219261" rtl="0" eaLnBrk="1" latinLnBrk="0" hangingPunct="1">
      <a:defRPr sz="1600" kern="1200">
        <a:solidFill>
          <a:schemeClr val="tx1"/>
        </a:solidFill>
        <a:latin typeface="+mn-lt"/>
        <a:ea typeface="+mn-ea"/>
        <a:cs typeface="+mn-cs"/>
      </a:defRPr>
    </a:lvl7pPr>
    <a:lvl8pPr marL="4267413" algn="l" defTabSz="1219261" rtl="0" eaLnBrk="1" latinLnBrk="0" hangingPunct="1">
      <a:defRPr sz="1600" kern="1200">
        <a:solidFill>
          <a:schemeClr val="tx1"/>
        </a:solidFill>
        <a:latin typeface="+mn-lt"/>
        <a:ea typeface="+mn-ea"/>
        <a:cs typeface="+mn-cs"/>
      </a:defRPr>
    </a:lvl8pPr>
    <a:lvl9pPr marL="4877044" algn="l" defTabSz="1219261"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5"/>
          </p:nvPr>
        </p:nvSpPr>
        <p:spPr/>
        <p:txBody>
          <a:bodyPr/>
          <a:lstStyle/>
          <a:p>
            <a:fld id="{C2F12835-E945-734F-925E-26681104583C}" type="slidenum">
              <a:rPr lang="en-US" smtClean="0"/>
              <a:t>1</a:t>
            </a:fld>
            <a:endParaRPr lang="en-US" dirty="0"/>
          </a:p>
        </p:txBody>
      </p:sp>
    </p:spTree>
    <p:extLst>
      <p:ext uri="{BB962C8B-B14F-4D97-AF65-F5344CB8AC3E}">
        <p14:creationId xmlns:p14="http://schemas.microsoft.com/office/powerpoint/2010/main" val="9917404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None/>
            </a:pPr>
            <a:r>
              <a:rPr lang="en-GB" sz="1600" b="1" u="sng" dirty="0">
                <a:latin typeface="+mn-lt"/>
                <a:ea typeface="Calibri"/>
                <a:cs typeface="Calibri"/>
                <a:sym typeface="Calibri"/>
              </a:rPr>
              <a:t>Gweithgaredd 2 (10 munud) </a:t>
            </a:r>
          </a:p>
          <a:p>
            <a:pPr marL="285750" lvl="0" indent="-285750" algn="l" rtl="0">
              <a:lnSpc>
                <a:spcPct val="117999"/>
              </a:lnSpc>
              <a:spcBef>
                <a:spcPts val="0"/>
              </a:spcBef>
              <a:spcAft>
                <a:spcPts val="0"/>
              </a:spcAft>
              <a:buFont typeface="Calibri" panose="020B0604020202020204" pitchFamily="34" charset="0"/>
              <a:buChar char="•"/>
            </a:pPr>
            <a:r>
              <a:rPr lang="en-GB" sz="1600" dirty="0">
                <a:latin typeface="+mn-lt"/>
                <a:ea typeface="Calibri"/>
                <a:cs typeface="Calibri"/>
                <a:sym typeface="Calibri"/>
              </a:rPr>
              <a:t>Darllenwch drwy'r stori neu rhannwch </a:t>
            </a:r>
            <a:r>
              <a:rPr lang="en-GB" sz="1600" b="1" dirty="0">
                <a:latin typeface="+mn-lt"/>
                <a:ea typeface="Calibri"/>
                <a:cs typeface="Calibri"/>
                <a:sym typeface="Calibri"/>
              </a:rPr>
              <a:t>daflen waith Data Personol Jay </a:t>
            </a:r>
            <a:r>
              <a:rPr lang="en-GB" sz="1600" dirty="0">
                <a:latin typeface="+mn-lt"/>
                <a:ea typeface="Calibri"/>
                <a:cs typeface="Calibri"/>
                <a:sym typeface="Calibri"/>
              </a:rPr>
              <a:t>i grwpiau o ddisgyblion. Mae o leiaf bedwar darn o ddata personol yn y stori y gellid eu dysgu am Jay. All y disgyblion eu gweld nhw i gyd?</a:t>
            </a:r>
          </a:p>
        </p:txBody>
      </p:sp>
      <p:sp>
        <p:nvSpPr>
          <p:cNvPr id="4" name="Slide Number Placeholder 3"/>
          <p:cNvSpPr>
            <a:spLocks noGrp="1"/>
          </p:cNvSpPr>
          <p:nvPr>
            <p:ph type="sldNum" sz="quarter" idx="5"/>
          </p:nvPr>
        </p:nvSpPr>
        <p:spPr/>
        <p:txBody>
          <a:bodyPr/>
          <a:lstStyle/>
          <a:p>
            <a:fld id="{C2F12835-E945-734F-925E-26681104583C}" type="slidenum">
              <a:rPr lang="en-US" smtClean="0"/>
              <a:t>10</a:t>
            </a:fld>
            <a:endParaRPr lang="en-US" dirty="0"/>
          </a:p>
        </p:txBody>
      </p:sp>
    </p:spTree>
    <p:extLst>
      <p:ext uri="{BB962C8B-B14F-4D97-AF65-F5344CB8AC3E}">
        <p14:creationId xmlns:p14="http://schemas.microsoft.com/office/powerpoint/2010/main" val="2638988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None/>
            </a:pPr>
            <a:r>
              <a:rPr lang="en-GB" sz="1600" b="1" u="sng" dirty="0">
                <a:latin typeface="+mn-lt"/>
                <a:ea typeface="Calibri"/>
                <a:cs typeface="Calibri"/>
                <a:sym typeface="Calibri"/>
              </a:rPr>
              <a:t>Gweithgaredd 2 (10 munud) </a:t>
            </a:r>
          </a:p>
          <a:p>
            <a:pPr marL="285750" marR="0" lvl="0" indent="-285750" algn="l" defTabSz="1219261" rtl="0" eaLnBrk="1" fontAlgn="auto" latinLnBrk="0" hangingPunct="1">
              <a:lnSpc>
                <a:spcPct val="117999"/>
              </a:lnSpc>
              <a:spcBef>
                <a:spcPts val="0"/>
              </a:spcBef>
              <a:spcAft>
                <a:spcPts val="0"/>
              </a:spcAft>
              <a:buClrTx/>
              <a:buSzTx/>
              <a:buFont typeface="Calibri" panose="020B0604020202020204" pitchFamily="34" charset="0"/>
              <a:buChar char="•"/>
              <a:tabLst/>
              <a:defRPr/>
            </a:pPr>
            <a:r>
              <a:rPr lang="en-GB" sz="1600" dirty="0">
                <a:latin typeface="+mn-lt"/>
                <a:ea typeface="Calibri"/>
                <a:cs typeface="Calibri"/>
                <a:sym typeface="Calibri"/>
              </a:rPr>
              <a:t>Datgelwch y pedwar darn o ddata personol y mae Jay wedi'u rhannu.
Mae'n bosibl y bydd rhai disgyblion yn nodi mathau eraill o ddata personol fel cyfeiriadau IP neu gwcis. Dylid cydnabod hyn os caiff ei godi, ond nid dyma ddeilliant dysgu allweddol yr ymarfer hwn.</a:t>
            </a:r>
          </a:p>
          <a:p>
            <a:endParaRPr lang="en-US" dirty="0"/>
          </a:p>
        </p:txBody>
      </p:sp>
      <p:sp>
        <p:nvSpPr>
          <p:cNvPr id="4" name="Slide Number Placeholder 3"/>
          <p:cNvSpPr>
            <a:spLocks noGrp="1"/>
          </p:cNvSpPr>
          <p:nvPr>
            <p:ph type="sldNum" sz="quarter" idx="5"/>
          </p:nvPr>
        </p:nvSpPr>
        <p:spPr/>
        <p:txBody>
          <a:bodyPr/>
          <a:lstStyle/>
          <a:p>
            <a:fld id="{C2F12835-E945-734F-925E-26681104583C}" type="slidenum">
              <a:rPr lang="en-US" smtClean="0"/>
              <a:t>11</a:t>
            </a:fld>
            <a:endParaRPr lang="en-US" dirty="0"/>
          </a:p>
        </p:txBody>
      </p:sp>
    </p:spTree>
    <p:extLst>
      <p:ext uri="{BB962C8B-B14F-4D97-AF65-F5344CB8AC3E}">
        <p14:creationId xmlns:p14="http://schemas.microsoft.com/office/powerpoint/2010/main" val="34907501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None/>
            </a:pPr>
            <a:r>
              <a:rPr lang="en-GB" sz="1600" b="1" u="sng" dirty="0">
                <a:latin typeface="+mn-lt"/>
                <a:ea typeface="Calibri"/>
                <a:cs typeface="Calibri"/>
                <a:sym typeface="Calibri"/>
              </a:rPr>
              <a:t>Gweithgaredd 3 (10 munud)</a:t>
            </a: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Gall cwmnïau gasglu’n data personol i bersonoli gwasanaethau a gwneud ein bywydau'n fwy cyfleus. Gofynnwch i'r disgyblion am enghreifftiau, a dangoswch y tair enghraifft ar y sleid.</a:t>
            </a:r>
          </a:p>
          <a:p>
            <a:pPr marL="0" lvl="0" indent="0" algn="l" rtl="0">
              <a:lnSpc>
                <a:spcPct val="117999"/>
              </a:lnSpc>
              <a:spcBef>
                <a:spcPts val="0"/>
              </a:spcBef>
              <a:spcAft>
                <a:spcPts val="0"/>
              </a:spcAft>
              <a:buClr>
                <a:schemeClr val="dk1"/>
              </a:buClr>
              <a:buSzPts val="14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12</a:t>
            </a:fld>
            <a:endParaRPr lang="en-US" dirty="0"/>
          </a:p>
        </p:txBody>
      </p:sp>
    </p:spTree>
    <p:extLst>
      <p:ext uri="{BB962C8B-B14F-4D97-AF65-F5344CB8AC3E}">
        <p14:creationId xmlns:p14="http://schemas.microsoft.com/office/powerpoint/2010/main" val="26509982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None/>
            </a:pPr>
            <a:r>
              <a:rPr lang="en-GB" sz="1600" b="1" u="sng" dirty="0">
                <a:latin typeface="+mn-lt"/>
                <a:ea typeface="Calibri"/>
                <a:cs typeface="Calibri"/>
                <a:sym typeface="Calibri"/>
              </a:rPr>
              <a:t>Gweithgaredd 3 </a:t>
            </a:r>
            <a:endParaRPr lang="en-GB" sz="1600" b="1" dirty="0">
              <a:latin typeface="+mn-lt"/>
              <a:ea typeface="Calibri"/>
              <a:cs typeface="Calibri"/>
              <a:sym typeface="Calibri"/>
            </a:endParaRPr>
          </a:p>
          <a:p>
            <a:pPr marL="457200" lvl="0" indent="-311150" algn="l" rtl="0">
              <a:lnSpc>
                <a:spcPct val="117999"/>
              </a:lnSpc>
              <a:spcBef>
                <a:spcPts val="0"/>
              </a:spcBef>
              <a:spcAft>
                <a:spcPts val="0"/>
              </a:spcAft>
              <a:buSzPts val="1300"/>
              <a:buFont typeface="Calibri"/>
              <a:buChar char="●"/>
            </a:pPr>
            <a:r>
              <a:rPr lang="en-GB" sz="1600" dirty="0">
                <a:solidFill>
                  <a:schemeClr val="dk1"/>
                </a:solidFill>
                <a:latin typeface="+mn-lt"/>
                <a:ea typeface="Calibri"/>
                <a:cs typeface="Calibri"/>
                <a:sym typeface="Calibri"/>
              </a:rPr>
              <a:t>Mae cwmnïau'n casglu’n data personol er mwyn deall ein diddordebau a sut rydyn ni’n byw. Maen nhw’n defnyddio’n 'proffiliau data' i ddangos hysbysebion wedi'u targedu i ni er mwyn dylanwadu ar ein barn a'n hymddygiad. 
Mae rhai gwefannau ac apiau yn rhannu’ch data personol gyda chwmnïau eraill. Mae hyn yn golygu nad yw eich gwybodaeth bersonol yn cael ei chadw'n breifat ac nad ydych yn gwybod pwy fydd yn cael mynediad iddi. </a:t>
            </a: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13</a:t>
            </a:fld>
            <a:endParaRPr lang="en-US" dirty="0"/>
          </a:p>
        </p:txBody>
      </p:sp>
    </p:spTree>
    <p:extLst>
      <p:ext uri="{BB962C8B-B14F-4D97-AF65-F5344CB8AC3E}">
        <p14:creationId xmlns:p14="http://schemas.microsoft.com/office/powerpoint/2010/main" val="3507601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None/>
            </a:pPr>
            <a:r>
              <a:rPr lang="cy-GB" sz="1600" b="1" u="sng" noProof="0" dirty="0">
                <a:latin typeface="+mn-lt"/>
                <a:ea typeface="Calibri"/>
                <a:cs typeface="Calibri"/>
                <a:sym typeface="Calibri"/>
              </a:rPr>
              <a:t>Gweithgaredd 3 </a:t>
            </a:r>
          </a:p>
          <a:p>
            <a:pPr marL="457200" lvl="0" indent="-311150" algn="l" rtl="0">
              <a:lnSpc>
                <a:spcPct val="117999"/>
              </a:lnSpc>
              <a:spcBef>
                <a:spcPts val="0"/>
              </a:spcBef>
              <a:spcAft>
                <a:spcPts val="0"/>
              </a:spcAft>
              <a:buSzPts val="1300"/>
              <a:buFont typeface="Calibri"/>
              <a:buChar char="●"/>
            </a:pPr>
            <a:r>
              <a:rPr lang="cy-GB" sz="1600" noProof="0" dirty="0">
                <a:latin typeface="+mn-lt"/>
                <a:ea typeface="Calibri"/>
                <a:cs typeface="Calibri"/>
                <a:sym typeface="Calibri"/>
              </a:rPr>
              <a:t>Rhannwch y daflen waith </a:t>
            </a:r>
            <a:r>
              <a:rPr lang="cy-GB" sz="1600" b="1" noProof="0" dirty="0">
                <a:latin typeface="+mn-lt"/>
                <a:ea typeface="Calibri"/>
                <a:cs typeface="Calibri"/>
                <a:sym typeface="Calibri"/>
              </a:rPr>
              <a:t>Data Personol - Cadarnhaol ynteu Negyddol? </a:t>
            </a:r>
            <a:r>
              <a:rPr lang="cy-GB" sz="1600" noProof="0" dirty="0">
                <a:latin typeface="+mn-lt"/>
                <a:ea typeface="Calibri"/>
                <a:cs typeface="Calibri"/>
                <a:sym typeface="Calibri"/>
              </a:rPr>
              <a:t>i grwpiau bach neu gwblhau’r ymarfer fel dosbarth gan ddefnyddio'r sleid.
Gofynnwch i'r disgyblion ddweud a ydyn nhw’n credu bod yr enghreifftiau hyn yn ffyrdd cadarnhaol ynteu negyddol o ddefnyddio data personol. A fyddai pobl yn gweld y rhain yn ddefnyddiol ynteu’n boen? Dylen nhw gyfiawnhau eu barn ond atgoffwch nhw nad oes un ateb cywir. 
Mae cwmnïau'n casglu’n data personol er mwyn deall ein diddordebau a sut rydyn ni'n byw. Maen nhw'n adeiladu llun – neu broffil – ohonon ni. Maen nhw’n defnyddio'r 'proffiliau data' hyn i ddangos hysbysebion a hysbysiadau wedi'u targedu i ni i ddylanwadu ar ein barn a'n hymddygiad.</a:t>
            </a:r>
          </a:p>
          <a:p>
            <a:pPr marL="0" lvl="0" indent="0" algn="l" rtl="0">
              <a:lnSpc>
                <a:spcPct val="117999"/>
              </a:lnSpc>
              <a:spcBef>
                <a:spcPts val="0"/>
              </a:spcBef>
              <a:spcAft>
                <a:spcPts val="0"/>
              </a:spcAft>
              <a:buNone/>
            </a:pPr>
            <a:endParaRPr lang="cy-GB" sz="1600" noProof="0" dirty="0">
              <a:latin typeface="+mn-lt"/>
              <a:ea typeface="Calibri"/>
              <a:cs typeface="Calibri"/>
              <a:sym typeface="Calibri"/>
            </a:endParaRPr>
          </a:p>
          <a:p>
            <a:endParaRPr lang="cy-GB" noProof="0" dirty="0"/>
          </a:p>
        </p:txBody>
      </p:sp>
      <p:sp>
        <p:nvSpPr>
          <p:cNvPr id="4" name="Slide Number Placeholder 3"/>
          <p:cNvSpPr>
            <a:spLocks noGrp="1"/>
          </p:cNvSpPr>
          <p:nvPr>
            <p:ph type="sldNum" sz="quarter" idx="5"/>
          </p:nvPr>
        </p:nvSpPr>
        <p:spPr/>
        <p:txBody>
          <a:bodyPr/>
          <a:lstStyle/>
          <a:p>
            <a:fld id="{C2F12835-E945-734F-925E-26681104583C}" type="slidenum">
              <a:rPr lang="en-US" smtClean="0"/>
              <a:t>14</a:t>
            </a:fld>
            <a:endParaRPr lang="en-US" dirty="0"/>
          </a:p>
        </p:txBody>
      </p:sp>
    </p:spTree>
    <p:extLst>
      <p:ext uri="{BB962C8B-B14F-4D97-AF65-F5344CB8AC3E}">
        <p14:creationId xmlns:p14="http://schemas.microsoft.com/office/powerpoint/2010/main" val="28618152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None/>
            </a:pPr>
            <a:r>
              <a:rPr lang="en-GB" sz="1600" b="1" u="sng" dirty="0">
                <a:latin typeface="+mn-lt"/>
                <a:ea typeface="Calibri"/>
                <a:cs typeface="Calibri"/>
                <a:sym typeface="Calibri"/>
              </a:rPr>
              <a:t>Crynhoi (5 munud)</a:t>
            </a: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Ar sail yr hyn maen nhw wedi'i ddysgu, pam mae’r disgyblion yn credu bod data personol mor werthfawr i gwmnïau? </a:t>
            </a:r>
          </a:p>
          <a:p>
            <a:pPr marL="0" lvl="0" indent="0" algn="l" rtl="0">
              <a:lnSpc>
                <a:spcPct val="117999"/>
              </a:lnSpc>
              <a:spcBef>
                <a:spcPts val="0"/>
              </a:spcBef>
              <a:spcAft>
                <a:spcPts val="0"/>
              </a:spcAft>
              <a:buNone/>
            </a:pPr>
            <a:endParaRPr lang="en-GB" sz="1400" dirty="0">
              <a:latin typeface="+mn-lt"/>
              <a:ea typeface="Calibri"/>
              <a:cs typeface="Calibri"/>
              <a:sym typeface="Calibri"/>
            </a:endParaRPr>
          </a:p>
          <a:p>
            <a:endParaRPr lang="en-US" dirty="0"/>
          </a:p>
        </p:txBody>
      </p:sp>
      <p:sp>
        <p:nvSpPr>
          <p:cNvPr id="4" name="Slide Number Placeholder 3"/>
          <p:cNvSpPr>
            <a:spLocks noGrp="1"/>
          </p:cNvSpPr>
          <p:nvPr>
            <p:ph type="sldNum" sz="quarter" idx="5"/>
          </p:nvPr>
        </p:nvSpPr>
        <p:spPr/>
        <p:txBody>
          <a:bodyPr/>
          <a:lstStyle/>
          <a:p>
            <a:fld id="{C2F12835-E945-734F-925E-26681104583C}" type="slidenum">
              <a:rPr lang="en-US" smtClean="0"/>
              <a:t>15</a:t>
            </a:fld>
            <a:endParaRPr lang="en-US" dirty="0"/>
          </a:p>
        </p:txBody>
      </p:sp>
    </p:spTree>
    <p:extLst>
      <p:ext uri="{BB962C8B-B14F-4D97-AF65-F5344CB8AC3E}">
        <p14:creationId xmlns:p14="http://schemas.microsoft.com/office/powerpoint/2010/main" val="24652986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a:t>
            </a:r>
            <a:endParaRPr lang="en-US" dirty="0"/>
          </a:p>
        </p:txBody>
      </p:sp>
      <p:sp>
        <p:nvSpPr>
          <p:cNvPr id="4" name="Slide Number Placeholder 3"/>
          <p:cNvSpPr>
            <a:spLocks noGrp="1"/>
          </p:cNvSpPr>
          <p:nvPr>
            <p:ph type="sldNum" sz="quarter" idx="5"/>
          </p:nvPr>
        </p:nvSpPr>
        <p:spPr/>
        <p:txBody>
          <a:bodyPr/>
          <a:lstStyle/>
          <a:p>
            <a:fld id="{C2F12835-E945-734F-925E-26681104583C}" type="slidenum">
              <a:rPr lang="en-US" smtClean="0"/>
              <a:t>16</a:t>
            </a:fld>
            <a:endParaRPr lang="en-US" dirty="0"/>
          </a:p>
        </p:txBody>
      </p:sp>
    </p:spTree>
    <p:extLst>
      <p:ext uri="{BB962C8B-B14F-4D97-AF65-F5344CB8AC3E}">
        <p14:creationId xmlns:p14="http://schemas.microsoft.com/office/powerpoint/2010/main" val="2343096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800"/>
              <a:buFont typeface="Calibri"/>
              <a:buNone/>
            </a:pPr>
            <a:r>
              <a:rPr lang="en-GB" sz="1600" dirty="0">
                <a:latin typeface="+mn-lt"/>
                <a:ea typeface="Calibri"/>
                <a:cs typeface="Calibri"/>
                <a:sym typeface="Calibri"/>
              </a:rPr>
              <a:t>(Athro/athrawes yn unig)</a:t>
            </a:r>
          </a:p>
        </p:txBody>
      </p:sp>
      <p:sp>
        <p:nvSpPr>
          <p:cNvPr id="4" name="Slide Number Placeholder 3"/>
          <p:cNvSpPr>
            <a:spLocks noGrp="1"/>
          </p:cNvSpPr>
          <p:nvPr>
            <p:ph type="sldNum" sz="quarter" idx="5"/>
          </p:nvPr>
        </p:nvSpPr>
        <p:spPr/>
        <p:txBody>
          <a:bodyPr/>
          <a:lstStyle/>
          <a:p>
            <a:fld id="{C2F12835-E945-734F-925E-26681104583C}" type="slidenum">
              <a:rPr lang="en-US" smtClean="0"/>
              <a:t>2</a:t>
            </a:fld>
            <a:endParaRPr lang="en-US" dirty="0"/>
          </a:p>
        </p:txBody>
      </p:sp>
    </p:spTree>
    <p:extLst>
      <p:ext uri="{BB962C8B-B14F-4D97-AF65-F5344CB8AC3E}">
        <p14:creationId xmlns:p14="http://schemas.microsoft.com/office/powerpoint/2010/main" val="33372102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None/>
            </a:pPr>
            <a:r>
              <a:rPr lang="en-GB" sz="1600" b="1" u="sng" dirty="0">
                <a:latin typeface="+mn-lt"/>
                <a:ea typeface="Calibri"/>
                <a:cs typeface="Calibri"/>
                <a:sym typeface="Calibri"/>
              </a:rPr>
              <a:t>Deilliannau dysgu (5 munud)</a:t>
            </a:r>
            <a:endParaRPr lang="en-GB" sz="1600" dirty="0">
              <a:latin typeface="+mn-lt"/>
              <a:ea typeface="Calibri"/>
              <a:cs typeface="Calibri"/>
              <a:sym typeface="Calibri"/>
            </a:endParaRPr>
          </a:p>
          <a:p>
            <a:pPr marL="285750" lvl="0" indent="-285750">
              <a:lnSpc>
                <a:spcPct val="117999"/>
              </a:lnSpc>
              <a:buFont typeface="Calibri" panose="020B0604020202020204" pitchFamily="34" charset="0"/>
              <a:buChar char="•"/>
            </a:pPr>
            <a:r>
              <a:rPr lang="en-GB" sz="1600" dirty="0">
                <a:latin typeface="+mn-lt"/>
                <a:ea typeface="Calibri"/>
                <a:cs typeface="Calibri"/>
                <a:sym typeface="Calibri"/>
              </a:rPr>
              <a:t>Nod y wers hon yw sicrhau bod y disgyblion yn ymwybodol o beth yw data personol, sut y caiff ei gasglu a sut y caiff ei ddefnyddio.</a:t>
            </a:r>
            <a:endParaRPr lang="en-GB" sz="1600" dirty="0">
              <a:solidFill>
                <a:schemeClr val="dk1"/>
              </a:solidFill>
              <a:latin typeface="Calibri" panose="020F0502020204030204" pitchFamily="34" charset="0"/>
              <a:ea typeface="Calibri"/>
              <a:cs typeface="Calibri" panose="020F0502020204030204" pitchFamily="34" charset="0"/>
              <a:sym typeface="Calibri"/>
            </a:endParaRPr>
          </a:p>
          <a:p>
            <a:pPr marL="0" lvl="0" indent="0" algn="l" rtl="0">
              <a:lnSpc>
                <a:spcPct val="117999"/>
              </a:lnSpc>
              <a:spcBef>
                <a:spcPts val="0"/>
              </a:spcBef>
              <a:spcAft>
                <a:spcPts val="0"/>
              </a:spcAft>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3</a:t>
            </a:fld>
            <a:endParaRPr lang="en-US" dirty="0"/>
          </a:p>
        </p:txBody>
      </p:sp>
    </p:spTree>
    <p:extLst>
      <p:ext uri="{BB962C8B-B14F-4D97-AF65-F5344CB8AC3E}">
        <p14:creationId xmlns:p14="http://schemas.microsoft.com/office/powerpoint/2010/main" val="3984194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SzPts val="2200"/>
              <a:buFont typeface="Calibri"/>
              <a:buNone/>
            </a:pPr>
            <a:r>
              <a:rPr lang="en-GB" sz="1600" b="1" u="sng" dirty="0">
                <a:latin typeface="+mn-lt"/>
                <a:ea typeface="Calibri"/>
                <a:cs typeface="Calibri"/>
                <a:sym typeface="Calibri"/>
              </a:rPr>
              <a:t>Gweithgaredd dechreuol (5 munud)</a:t>
            </a:r>
            <a:endParaRPr lang="en-GB" sz="1600" u="sng" dirty="0">
              <a:latin typeface="+mn-lt"/>
              <a:ea typeface="Calibri"/>
              <a:cs typeface="Calibri"/>
              <a:sym typeface="Calibri"/>
            </a:endParaRP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Gofynnwch i'r disgyblion ddweud beth yw data personol yn eu barn nhw. Casglwch rai atebion, e.e. ar fap meddwl dosbarth ar y bwrdd, neu drwy ddefnyddio nodiadau gludiog. 
Yna dewch â'r ddau ddiffiniad ar y sgrin a chynnal pleidlais dosbarth. </a:t>
            </a:r>
          </a:p>
          <a:p>
            <a:pPr marL="0" lvl="0" indent="0" algn="l" rtl="0">
              <a:lnSpc>
                <a:spcPct val="117999"/>
              </a:lnSpc>
              <a:spcBef>
                <a:spcPts val="0"/>
              </a:spcBef>
              <a:spcAft>
                <a:spcPts val="0"/>
              </a:spcAft>
              <a:buClr>
                <a:schemeClr val="dk1"/>
              </a:buClr>
              <a:buSzPts val="1200"/>
              <a:buFont typeface="Calibri"/>
              <a:buNone/>
            </a:pPr>
            <a:endParaRPr lang="en-GB" dirty="0"/>
          </a:p>
        </p:txBody>
      </p:sp>
      <p:sp>
        <p:nvSpPr>
          <p:cNvPr id="4" name="Slide Number Placeholder 3"/>
          <p:cNvSpPr>
            <a:spLocks noGrp="1"/>
          </p:cNvSpPr>
          <p:nvPr>
            <p:ph type="sldNum" sz="quarter" idx="5"/>
          </p:nvPr>
        </p:nvSpPr>
        <p:spPr/>
        <p:txBody>
          <a:bodyPr/>
          <a:lstStyle/>
          <a:p>
            <a:fld id="{C2F12835-E945-734F-925E-26681104583C}" type="slidenum">
              <a:rPr lang="en-US" smtClean="0"/>
              <a:t>4</a:t>
            </a:fld>
            <a:endParaRPr lang="en-US" dirty="0"/>
          </a:p>
        </p:txBody>
      </p:sp>
    </p:spTree>
    <p:extLst>
      <p:ext uri="{BB962C8B-B14F-4D97-AF65-F5344CB8AC3E}">
        <p14:creationId xmlns:p14="http://schemas.microsoft.com/office/powerpoint/2010/main" val="21175038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2200"/>
              <a:buFont typeface="Calibri"/>
              <a:buNone/>
            </a:pPr>
            <a:r>
              <a:rPr lang="en-GB" sz="1600" b="1" u="sng" dirty="0">
                <a:solidFill>
                  <a:schemeClr val="dk1"/>
                </a:solidFill>
                <a:latin typeface="+mn-lt"/>
                <a:ea typeface="Calibri"/>
                <a:cs typeface="Calibri"/>
                <a:sym typeface="Calibri"/>
              </a:rPr>
              <a:t>Gweithgaredd dechreuol</a:t>
            </a:r>
            <a:endParaRPr lang="en-GB" sz="1600" u="sng" dirty="0">
              <a:solidFill>
                <a:schemeClr val="dk1"/>
              </a:solidFill>
              <a:latin typeface="+mn-lt"/>
              <a:ea typeface="Calibri"/>
              <a:cs typeface="Calibri"/>
              <a:sym typeface="Calibri"/>
            </a:endParaRPr>
          </a:p>
          <a:p>
            <a:pPr marL="457200" lvl="0" indent="-311150" algn="l" rtl="0">
              <a:spcBef>
                <a:spcPts val="0"/>
              </a:spcBef>
              <a:spcAft>
                <a:spcPts val="0"/>
              </a:spcAft>
              <a:buClr>
                <a:schemeClr val="dk1"/>
              </a:buClr>
              <a:buSzPts val="1300"/>
              <a:buFont typeface="Calibri"/>
              <a:buChar char="●"/>
            </a:pPr>
            <a:r>
              <a:rPr lang="en-GB" sz="1600" dirty="0">
                <a:solidFill>
                  <a:schemeClr val="dk1"/>
                </a:solidFill>
                <a:latin typeface="+mn-lt"/>
                <a:ea typeface="Calibri"/>
                <a:cs typeface="Calibri"/>
                <a:sym typeface="Calibri"/>
              </a:rPr>
              <a:t>Eglurwch fod data personol yn cynnwys eich enw a'ch oedran, ond hefyd unrhyw wybodaeth arall amdanoch chi neu'r pethau rydych chi'n eu gwneud.
Nawr bod y disgyblion yn gwybod y diffiniad cywir, allan nhw feddwl am unrhyw enghreifftiau o ddata personol? </a:t>
            </a:r>
          </a:p>
          <a:p>
            <a:pPr marL="0" lvl="0" indent="0" algn="l" rtl="0">
              <a:lnSpc>
                <a:spcPct val="117999"/>
              </a:lnSpc>
              <a:spcBef>
                <a:spcPts val="0"/>
              </a:spcBef>
              <a:spcAft>
                <a:spcPts val="0"/>
              </a:spcAft>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5</a:t>
            </a:fld>
            <a:endParaRPr lang="en-US" dirty="0"/>
          </a:p>
        </p:txBody>
      </p:sp>
    </p:spTree>
    <p:extLst>
      <p:ext uri="{BB962C8B-B14F-4D97-AF65-F5344CB8AC3E}">
        <p14:creationId xmlns:p14="http://schemas.microsoft.com/office/powerpoint/2010/main" val="33267249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2200"/>
              <a:buFont typeface="Calibri"/>
              <a:buNone/>
            </a:pPr>
            <a:r>
              <a:rPr lang="en-GB" sz="1600" b="1" u="sng" dirty="0">
                <a:solidFill>
                  <a:schemeClr val="dk1"/>
                </a:solidFill>
                <a:latin typeface="+mn-lt"/>
                <a:ea typeface="Calibri"/>
                <a:cs typeface="Calibri"/>
                <a:sym typeface="Calibri"/>
              </a:rPr>
              <a:t>Gweithgaredd dechreuol</a:t>
            </a:r>
            <a:endParaRPr lang="en-GB" sz="1600" u="sng" dirty="0">
              <a:solidFill>
                <a:schemeClr val="dk1"/>
              </a:solidFill>
              <a:latin typeface="+mn-lt"/>
              <a:ea typeface="Calibri"/>
              <a:cs typeface="Calibri"/>
              <a:sym typeface="Calibri"/>
            </a:endParaRPr>
          </a:p>
          <a:p>
            <a:pPr marL="457200" lvl="0" indent="-311150" algn="l" rtl="0">
              <a:spcBef>
                <a:spcPts val="0"/>
              </a:spcBef>
              <a:spcAft>
                <a:spcPts val="0"/>
              </a:spcAft>
              <a:buClr>
                <a:schemeClr val="dk1"/>
              </a:buClr>
              <a:buSzPts val="1300"/>
              <a:buFont typeface="Calibri"/>
              <a:buChar char="●"/>
            </a:pPr>
            <a:r>
              <a:rPr lang="en-GB" sz="1600" dirty="0">
                <a:solidFill>
                  <a:schemeClr val="dk1"/>
                </a:solidFill>
                <a:latin typeface="+mn-lt"/>
                <a:ea typeface="Calibri"/>
                <a:cs typeface="Calibri"/>
                <a:sym typeface="Calibri"/>
              </a:rPr>
              <a:t>Eglurwch fod data personol yn cynnwys eich enw a'ch oedran, ond hefyd unrhyw wybodaeth arall amdanoch chi neu'r pethau rydych chi'n eu gwneud.
Nawr bod y disgyblion yn gwybod y diffiniad cywir, allan nhw feddwl am unrhyw enghreifftiau o ddata personol? </a:t>
            </a:r>
          </a:p>
          <a:p>
            <a:pPr marL="0" lvl="0" indent="0" algn="l" rtl="0">
              <a:lnSpc>
                <a:spcPct val="117999"/>
              </a:lnSpc>
              <a:spcBef>
                <a:spcPts val="0"/>
              </a:spcBef>
              <a:spcAft>
                <a:spcPts val="0"/>
              </a:spcAft>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6</a:t>
            </a:fld>
            <a:endParaRPr lang="en-US" dirty="0"/>
          </a:p>
        </p:txBody>
      </p:sp>
    </p:spTree>
    <p:extLst>
      <p:ext uri="{BB962C8B-B14F-4D97-AF65-F5344CB8AC3E}">
        <p14:creationId xmlns:p14="http://schemas.microsoft.com/office/powerpoint/2010/main" val="1206050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Gweithgaredd 1 (10 munud)</a:t>
            </a:r>
          </a:p>
          <a:p>
            <a:pPr marL="285750" indent="-285750">
              <a:buFont typeface="Calibri" panose="020B0604020202020204" pitchFamily="34" charset="0"/>
              <a:buChar char="•"/>
            </a:pPr>
            <a:r>
              <a:rPr lang="en-US" dirty="0"/>
              <a:t>Gofynnwch i'r disgyblion ddweud pa fath o ddata personol y gall mapiau ar-lein ei gasglu. (Ateb: eich </a:t>
            </a:r>
            <a:r>
              <a:rPr lang="en-US" b="1" dirty="0"/>
              <a:t>lleoliad</a:t>
            </a:r>
            <a:r>
              <a:rPr lang="en-US" dirty="0"/>
              <a:t> presennol.)  Efallai y bydd rhai disgyblion yn gwybod, os byddwch yn rhoi eich gosodiadau lleoliad ar waith, y gallwch ddod o hyd i'ch lleoliad ar y map. Mae hyn yn helpu'r map i roi cyfarwyddiadau i chi, a dangos llwybr i chi. 
Data personol yw eich </a:t>
            </a:r>
            <a:r>
              <a:rPr lang="en-US" b="1" dirty="0"/>
              <a:t>lleoliad</a:t>
            </a:r>
            <a:r>
              <a:rPr lang="en-US" dirty="0"/>
              <a:t>, am mai gwybodaeth amdanoch chi yw hyn. </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C2F12835-E945-734F-925E-26681104583C}" type="slidenum">
              <a:rPr lang="en-US" smtClean="0"/>
              <a:t>7</a:t>
            </a:fld>
            <a:endParaRPr lang="en-US" dirty="0"/>
          </a:p>
        </p:txBody>
      </p:sp>
    </p:spTree>
    <p:extLst>
      <p:ext uri="{BB962C8B-B14F-4D97-AF65-F5344CB8AC3E}">
        <p14:creationId xmlns:p14="http://schemas.microsoft.com/office/powerpoint/2010/main" val="28275290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Gweithgaredd 1</a:t>
            </a:r>
          </a:p>
          <a:p>
            <a:pPr marL="285750" indent="-285750">
              <a:buFont typeface="Calibri" panose="020B0604020202020204" pitchFamily="34" charset="0"/>
              <a:buChar char="•"/>
            </a:pPr>
            <a:r>
              <a:rPr lang="en-US" dirty="0"/>
              <a:t>Gofynnwch i'r disgyblion a allan nhw feddwl am ffurflenni mae pobl yn eu llenwi ar-lein.  Mae llawer o wahanol fathau, megis cofrestru ar gyfer safle gemau, prynu tocynnau i ddigwyddiad, cofrestru ar gyfer cyfryngau cymdeithasol neu brynu eitem ar-lein. 
Mae ffurflenni ar-lein yn casglu </a:t>
            </a:r>
            <a:r>
              <a:rPr lang="en-US" b="1" dirty="0"/>
              <a:t>data personol</a:t>
            </a:r>
            <a:r>
              <a:rPr lang="en-US" dirty="0"/>
              <a:t>, fel enw, cyfeiriad, oedran, ebost, rhywedd, manylion banc, rhif ffôn, dewisiadau. </a:t>
            </a:r>
          </a:p>
          <a:p>
            <a:endParaRPr lang="en-US" dirty="0"/>
          </a:p>
          <a:p>
            <a:endParaRPr lang="en-US" dirty="0"/>
          </a:p>
        </p:txBody>
      </p:sp>
      <p:sp>
        <p:nvSpPr>
          <p:cNvPr id="4" name="Slide Number Placeholder 3"/>
          <p:cNvSpPr>
            <a:spLocks noGrp="1"/>
          </p:cNvSpPr>
          <p:nvPr>
            <p:ph type="sldNum" sz="quarter" idx="5"/>
          </p:nvPr>
        </p:nvSpPr>
        <p:spPr/>
        <p:txBody>
          <a:bodyPr/>
          <a:lstStyle/>
          <a:p>
            <a:fld id="{C2F12835-E945-734F-925E-26681104583C}" type="slidenum">
              <a:rPr lang="en-US" smtClean="0"/>
              <a:t>8</a:t>
            </a:fld>
            <a:endParaRPr lang="en-US" dirty="0"/>
          </a:p>
        </p:txBody>
      </p:sp>
    </p:spTree>
    <p:extLst>
      <p:ext uri="{BB962C8B-B14F-4D97-AF65-F5344CB8AC3E}">
        <p14:creationId xmlns:p14="http://schemas.microsoft.com/office/powerpoint/2010/main" val="15600206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300"/>
              <a:buFont typeface="Calibri"/>
              <a:buNone/>
            </a:pPr>
            <a:r>
              <a:rPr lang="en-GB" sz="1600" b="1" u="sng" dirty="0">
                <a:latin typeface="+mn-lt"/>
                <a:ea typeface="Calibri"/>
                <a:cs typeface="Calibri"/>
                <a:sym typeface="Calibri"/>
              </a:rPr>
              <a:t>Gweithgaredd 1 </a:t>
            </a:r>
          </a:p>
          <a:p>
            <a:pPr marL="285750" lvl="0" indent="-285750" algn="l" rtl="0">
              <a:lnSpc>
                <a:spcPct val="117999"/>
              </a:lnSpc>
              <a:spcBef>
                <a:spcPts val="0"/>
              </a:spcBef>
              <a:spcAft>
                <a:spcPts val="0"/>
              </a:spcAft>
              <a:buClr>
                <a:schemeClr val="dk1"/>
              </a:buClr>
              <a:buSzPts val="1300"/>
              <a:buFont typeface="Calibri" panose="020B0604020202020204" pitchFamily="34" charset="0"/>
              <a:buChar char="•"/>
            </a:pPr>
            <a:r>
              <a:rPr lang="en-GB" sz="1600" b="1" dirty="0">
                <a:latin typeface="+mn-lt"/>
                <a:ea typeface="Calibri"/>
                <a:cs typeface="Calibri"/>
                <a:sym typeface="Calibri"/>
              </a:rPr>
              <a:t>Data personol </a:t>
            </a:r>
            <a:r>
              <a:rPr lang="en-GB" sz="1600" dirty="0">
                <a:latin typeface="+mn-lt"/>
                <a:ea typeface="Calibri"/>
                <a:cs typeface="Calibri"/>
                <a:sym typeface="Calibri"/>
              </a:rPr>
              <a:t>yw chwiliadau ar-lein eu hunain am eu bod nhw’n gallu dweud pethau wrthon ni am berson, fel yr hyn mae ganddyn nhw ddiddordeb ynddo, ble maen nhw’n byw, neu pa mor hen ydyn nhw - gan ddibynnu ar yr hyn maen nhw’n chwilio amdano. 
Prociwch y disgyblion drwy ofyn a ydyn nhw erioed wedi sylwi ar beiriant chwilio yn </a:t>
            </a:r>
            <a:r>
              <a:rPr lang="en-GB" sz="1600" b="1" dirty="0">
                <a:latin typeface="+mn-lt"/>
                <a:ea typeface="Calibri"/>
                <a:cs typeface="Calibri"/>
                <a:sym typeface="Calibri"/>
              </a:rPr>
              <a:t>'cofio' chwiliad blaenorol </a:t>
            </a:r>
            <a:r>
              <a:rPr lang="en-GB" sz="1600" dirty="0">
                <a:latin typeface="+mn-lt"/>
                <a:ea typeface="Calibri"/>
                <a:cs typeface="Calibri"/>
                <a:sym typeface="Calibri"/>
              </a:rPr>
              <a:t>ac yn ei awgrymu? Mae hyn yn dangos bod peiriannau chwilio yn gallu cadw cofnod o'n hanes chwilio.</a:t>
            </a: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9</a:t>
            </a:fld>
            <a:endParaRPr lang="en-US" dirty="0"/>
          </a:p>
        </p:txBody>
      </p:sp>
    </p:spTree>
    <p:extLst>
      <p:ext uri="{BB962C8B-B14F-4D97-AF65-F5344CB8AC3E}">
        <p14:creationId xmlns:p14="http://schemas.microsoft.com/office/powerpoint/2010/main" val="568152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6E249"/>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56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3CE6816-30A2-F344-B62E-729E6E3FD8AC}"/>
              </a:ext>
            </a:extLst>
          </p:cNvPr>
          <p:cNvSpPr/>
          <p:nvPr userDrawn="1"/>
        </p:nvSpPr>
        <p:spPr>
          <a:xfrm>
            <a:off x="0" y="2405743"/>
            <a:ext cx="16257588" cy="67382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a:extLst>
              <a:ext uri="{FF2B5EF4-FFF2-40B4-BE49-F238E27FC236}">
                <a16:creationId xmlns:a16="http://schemas.microsoft.com/office/drawing/2014/main" id="{4BD5CAF8-E4B2-BA4E-B4CF-12C93478C2E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3655682" y="531010"/>
            <a:ext cx="1671540" cy="747329"/>
          </a:xfrm>
          <a:prstGeom prst="rect">
            <a:avLst/>
          </a:prstGeom>
        </p:spPr>
      </p:pic>
      <p:cxnSp>
        <p:nvCxnSpPr>
          <p:cNvPr id="11" name="Straight Connector 10">
            <a:extLst>
              <a:ext uri="{FF2B5EF4-FFF2-40B4-BE49-F238E27FC236}">
                <a16:creationId xmlns:a16="http://schemas.microsoft.com/office/drawing/2014/main" id="{7D3694D5-0D6C-DC46-BC43-1461E30D7715}"/>
              </a:ext>
            </a:extLst>
          </p:cNvPr>
          <p:cNvCxnSpPr>
            <a:cxnSpLocks/>
          </p:cNvCxnSpPr>
          <p:nvPr userDrawn="1"/>
        </p:nvCxnSpPr>
        <p:spPr>
          <a:xfrm>
            <a:off x="949352" y="8587318"/>
            <a:ext cx="14358885" cy="0"/>
          </a:xfrm>
          <a:prstGeom prst="line">
            <a:avLst/>
          </a:prstGeom>
          <a:ln w="57150">
            <a:solidFill>
              <a:srgbClr val="01996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83154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6E249"/>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6513" y="577851"/>
            <a:ext cx="10176825" cy="1528233"/>
          </a:xfrm>
          <a:prstGeom prst="rect">
            <a:avLst/>
          </a:prstGeom>
        </p:spPr>
        <p:txBody>
          <a:bodyPr vert="horz" lIns="91440" tIns="45720" rIns="91440" bIns="45720" rtlCol="0" anchor="t">
            <a:normAutofit/>
          </a:bodyPr>
          <a:lstStyle/>
          <a:p>
            <a:r>
              <a:rPr lang="en-GB" dirty="0"/>
              <a:t>Click to edit Master title style</a:t>
            </a:r>
            <a:endParaRPr lang="en-US" dirty="0"/>
          </a:p>
        </p:txBody>
      </p:sp>
      <p:sp>
        <p:nvSpPr>
          <p:cNvPr id="3" name="Text Placeholder 2"/>
          <p:cNvSpPr>
            <a:spLocks noGrp="1"/>
          </p:cNvSpPr>
          <p:nvPr>
            <p:ph type="body" idx="1"/>
          </p:nvPr>
        </p:nvSpPr>
        <p:spPr>
          <a:xfrm>
            <a:off x="906513" y="2764365"/>
            <a:ext cx="14022170" cy="4991102"/>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Footer Placeholder 4"/>
          <p:cNvSpPr>
            <a:spLocks noGrp="1"/>
          </p:cNvSpPr>
          <p:nvPr>
            <p:ph type="ftr" sz="quarter" idx="3"/>
          </p:nvPr>
        </p:nvSpPr>
        <p:spPr>
          <a:xfrm>
            <a:off x="906513" y="8100485"/>
            <a:ext cx="5486936" cy="486833"/>
          </a:xfrm>
          <a:prstGeom prst="rect">
            <a:avLst/>
          </a:prstGeom>
        </p:spPr>
        <p:txBody>
          <a:bodyPr vert="horz" lIns="91440" tIns="45720" rIns="91440" bIns="45720" rtlCol="0" anchor="ctr"/>
          <a:lstStyle>
            <a:lvl1pPr algn="ctr">
              <a:defRPr sz="130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algn="l"/>
            <a:r>
              <a:rPr lang="en-US" dirty="0"/>
              <a:t>Project</a:t>
            </a:r>
            <a:endParaRPr lang="en-US" sz="1300" dirty="0"/>
          </a:p>
        </p:txBody>
      </p:sp>
      <p:sp>
        <p:nvSpPr>
          <p:cNvPr id="6" name="Slide Number Placeholder 5"/>
          <p:cNvSpPr>
            <a:spLocks noGrp="1"/>
          </p:cNvSpPr>
          <p:nvPr>
            <p:ph type="sldNum" sz="quarter" idx="4"/>
          </p:nvPr>
        </p:nvSpPr>
        <p:spPr>
          <a:xfrm>
            <a:off x="11733432" y="8100485"/>
            <a:ext cx="3657957" cy="486833"/>
          </a:xfrm>
          <a:prstGeom prst="rect">
            <a:avLst/>
          </a:prstGeom>
        </p:spPr>
        <p:txBody>
          <a:bodyPr vert="horz" lIns="91440" tIns="45720" rIns="91440" bIns="45720" rtlCol="0" anchor="ctr"/>
          <a:lstStyle>
            <a:lvl1pPr algn="r">
              <a:defRPr sz="130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Page </a:t>
            </a:r>
            <a:fld id="{432B18D9-5593-6942-891F-B8C99E4675E7}" type="slidenum">
              <a:rPr lang="en-US" smtClean="0"/>
              <a:pPr/>
              <a:t>‹#›</a:t>
            </a:fld>
            <a:endParaRPr lang="en-US" sz="1300" dirty="0"/>
          </a:p>
        </p:txBody>
      </p:sp>
    </p:spTree>
    <p:extLst>
      <p:ext uri="{BB962C8B-B14F-4D97-AF65-F5344CB8AC3E}">
        <p14:creationId xmlns:p14="http://schemas.microsoft.com/office/powerpoint/2010/main" val="1851691708"/>
      </p:ext>
    </p:extLst>
  </p:cSld>
  <p:clrMap bg1="lt1" tx1="dk1" bg2="lt2" tx2="dk2" accent1="accent1" accent2="accent2" accent3="accent3" accent4="accent4" accent5="accent5" accent6="accent6" hlink="hlink" folHlink="folHlink"/>
  <p:sldLayoutIdLst>
    <p:sldLayoutId id="2147483683" r:id="rId1"/>
    <p:sldLayoutId id="2147483684" r:id="rId2"/>
  </p:sldLayoutIdLst>
  <p:txStyles>
    <p:title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p:titleStyle>
    <p:body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image" Target="../media/image3.png"/><Relationship Id="rId7"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svg"/><Relationship Id="rId5" Type="http://schemas.openxmlformats.org/officeDocument/2006/relationships/image" Target="../media/image5.png"/><Relationship Id="rId10" Type="http://schemas.openxmlformats.org/officeDocument/2006/relationships/image" Target="../media/image8.svg"/><Relationship Id="rId4" Type="http://schemas.openxmlformats.org/officeDocument/2006/relationships/image" Target="../media/image4.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sv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svg"/><Relationship Id="rId4" Type="http://schemas.openxmlformats.org/officeDocument/2006/relationships/image" Target="../media/image21.png"/><Relationship Id="rId9" Type="http://schemas.openxmlformats.org/officeDocument/2006/relationships/image" Target="../media/image26.sv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gov.wales/keeping-learners-safe" TargetMode="External"/><Relationship Id="rId3" Type="http://schemas.openxmlformats.org/officeDocument/2006/relationships/hyperlink" Target="https://hwb.gov.wales/api/storage/e2c158b7-41d2-4c0e-a4aa-865c15551eb5/fframwaith-addysg-bersonol-a-chymdeithasol.pdf" TargetMode="External"/><Relationship Id="rId7" Type="http://schemas.openxmlformats.org/officeDocument/2006/relationships/hyperlink" Target="https://eur01.safelinks.protection.outlook.com/?url=https%3A%2F%2Fwww.safeguarding.wales%2F&amp;data=04%7C01%7CJulie.McFenton%40gov.wales%7Ce9919ade0251479d4f8b08d90650b72b%7Ca2cc36c592804ae78887d06dab89216b%7C0%7C0%7C637547765995202721%7CUnknown%7CTWFpbGZsb3d8eyJWIjoiMC4wLjAwMDAiLCJQIjoiV2luMzIiLCJBTiI6Ik1haWwiLCJXVCI6Mn0%3D%7C1000&amp;sdata=rt%2Fbvmv%2BzR0xwx4gchrIa7D3MFRstLADF5w%2FQW3i41s%3D&amp;reserved=0"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hwb.gov.wales/cwricwlwm-i-gymru/fframweithiau-sgiliau-trawsgwricwlaidd/fframwaith-cymhwysedd-digidol" TargetMode="External"/><Relationship Id="rId5" Type="http://schemas.openxmlformats.org/officeDocument/2006/relationships/hyperlink" Target="https://hwb.gov.wales/cwricwlwm-i-gymru/iechyd-a-lles" TargetMode="External"/><Relationship Id="rId4" Type="http://schemas.openxmlformats.org/officeDocument/2006/relationships/hyperlink" Target="https://hwb.gov.wales/api/storage/84f561c2-83b4-4bac-b365-d992718aea24/dcfw40620.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0.sv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sv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5.sv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5.sv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7.sv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9.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54AE1-015C-2444-BB1D-39A1298ED0FB}"/>
              </a:ext>
            </a:extLst>
          </p:cNvPr>
          <p:cNvSpPr txBox="1">
            <a:spLocks/>
          </p:cNvSpPr>
          <p:nvPr/>
        </p:nvSpPr>
        <p:spPr>
          <a:xfrm>
            <a:off x="906513" y="3257556"/>
            <a:ext cx="8999487" cy="992775"/>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r>
              <a:rPr lang="en-US" b="1" dirty="0"/>
              <a:t>Fy Nata Personol</a:t>
            </a:r>
          </a:p>
        </p:txBody>
      </p:sp>
      <p:sp>
        <p:nvSpPr>
          <p:cNvPr id="3" name="Subtitle 2">
            <a:extLst>
              <a:ext uri="{FF2B5EF4-FFF2-40B4-BE49-F238E27FC236}">
                <a16:creationId xmlns:a16="http://schemas.microsoft.com/office/drawing/2014/main" id="{EFBFB066-AB99-B34B-AC1D-7E23822E79D0}"/>
              </a:ext>
            </a:extLst>
          </p:cNvPr>
          <p:cNvSpPr txBox="1">
            <a:spLocks/>
          </p:cNvSpPr>
          <p:nvPr/>
        </p:nvSpPr>
        <p:spPr>
          <a:xfrm>
            <a:off x="992887" y="4671237"/>
            <a:ext cx="7276044" cy="1424764"/>
          </a:xfrm>
          <a:prstGeom prst="rect">
            <a:avLst/>
          </a:prstGeom>
        </p:spPr>
        <p:txBody>
          <a:bodyPr>
            <a:normAutofit/>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a:lnSpc>
                <a:spcPct val="100000"/>
              </a:lnSpc>
            </a:pPr>
            <a:r>
              <a:rPr lang="en-US" sz="3600" b="0" dirty="0">
                <a:latin typeface="Calibri" panose="020F0502020204030204" pitchFamily="34" charset="0"/>
                <a:cs typeface="Calibri" panose="020F0502020204030204" pitchFamily="34" charset="0"/>
              </a:rPr>
              <a:t>Deall beth yw data personol a pham mae’n werthfawr</a:t>
            </a:r>
          </a:p>
        </p:txBody>
      </p:sp>
      <p:pic>
        <p:nvPicPr>
          <p:cNvPr id="4" name="Picture 3">
            <a:extLst>
              <a:ext uri="{FF2B5EF4-FFF2-40B4-BE49-F238E27FC236}">
                <a16:creationId xmlns:a16="http://schemas.microsoft.com/office/drawing/2014/main" id="{98B7F824-C9CF-3642-9D8A-4956A047FBD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2887" y="6096001"/>
            <a:ext cx="625073" cy="625073"/>
          </a:xfrm>
          <a:prstGeom prst="rect">
            <a:avLst/>
          </a:prstGeom>
        </p:spPr>
      </p:pic>
      <p:pic>
        <p:nvPicPr>
          <p:cNvPr id="5" name="Picture 4">
            <a:extLst>
              <a:ext uri="{FF2B5EF4-FFF2-40B4-BE49-F238E27FC236}">
                <a16:creationId xmlns:a16="http://schemas.microsoft.com/office/drawing/2014/main" id="{479CAB78-85FE-7A4C-9F88-770B8BF84DF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2887" y="6096001"/>
            <a:ext cx="625073" cy="625073"/>
          </a:xfrm>
          <a:prstGeom prst="rect">
            <a:avLst/>
          </a:prstGeom>
        </p:spPr>
      </p:pic>
      <p:sp>
        <p:nvSpPr>
          <p:cNvPr id="6" name="Subtitle 2">
            <a:extLst>
              <a:ext uri="{FF2B5EF4-FFF2-40B4-BE49-F238E27FC236}">
                <a16:creationId xmlns:a16="http://schemas.microsoft.com/office/drawing/2014/main" id="{2747A608-7506-AD47-B980-A737B98FB42F}"/>
              </a:ext>
            </a:extLst>
          </p:cNvPr>
          <p:cNvSpPr txBox="1">
            <a:spLocks/>
          </p:cNvSpPr>
          <p:nvPr/>
        </p:nvSpPr>
        <p:spPr>
          <a:xfrm>
            <a:off x="1861742" y="6210042"/>
            <a:ext cx="3198032" cy="497017"/>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buFont typeface="Calibri" panose="020B0604020202020204" pitchFamily="34" charset="0"/>
              <a:buNone/>
              <a:defRPr sz="2400" kern="1200">
                <a:solidFill>
                  <a:schemeClr val="tx1"/>
                </a:solidFill>
                <a:latin typeface="Overpass Mono" pitchFamily="49" charset="77"/>
                <a:ea typeface="+mn-ea"/>
                <a:cs typeface="+mn-cs"/>
              </a:defRPr>
            </a:lvl1pPr>
            <a:lvl2pPr marL="457200" indent="0" algn="ctr" defTabSz="914400" rtl="0" eaLnBrk="1" latinLnBrk="0" hangingPunct="1">
              <a:lnSpc>
                <a:spcPct val="90000"/>
              </a:lnSpc>
              <a:spcBef>
                <a:spcPts val="500"/>
              </a:spcBef>
              <a:buFont typeface="Calibri" panose="020B0604020202020204" pitchFamily="34" charset="0"/>
              <a:buNone/>
              <a:defRPr sz="2000" kern="1200">
                <a:solidFill>
                  <a:schemeClr val="tx1"/>
                </a:solidFill>
                <a:latin typeface="Overpass" pitchFamily="2" charset="77"/>
                <a:ea typeface="+mn-ea"/>
                <a:cs typeface="+mn-cs"/>
              </a:defRPr>
            </a:lvl2pPr>
            <a:lvl3pPr marL="914400" indent="0" algn="ctr" defTabSz="914400" rtl="0" eaLnBrk="1" latinLnBrk="0" hangingPunct="1">
              <a:lnSpc>
                <a:spcPct val="90000"/>
              </a:lnSpc>
              <a:spcBef>
                <a:spcPts val="500"/>
              </a:spcBef>
              <a:buFont typeface="Calibri" panose="020B0604020202020204" pitchFamily="34" charset="0"/>
              <a:buNone/>
              <a:defRPr sz="1800" kern="1200">
                <a:solidFill>
                  <a:schemeClr val="tx1"/>
                </a:solidFill>
                <a:latin typeface="Overpass" pitchFamily="2" charset="77"/>
                <a:ea typeface="+mn-ea"/>
                <a:cs typeface="+mn-cs"/>
              </a:defRPr>
            </a:lvl3pPr>
            <a:lvl4pPr marL="13716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Overpass" pitchFamily="2" charset="77"/>
                <a:ea typeface="+mn-ea"/>
                <a:cs typeface="+mn-cs"/>
              </a:defRPr>
            </a:lvl4pPr>
            <a:lvl5pPr marL="18288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Overpass" pitchFamily="2" charset="77"/>
                <a:ea typeface="+mn-ea"/>
                <a:cs typeface="+mn-cs"/>
              </a:defRPr>
            </a:lvl5pPr>
            <a:lvl6pPr marL="22860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mn-lt"/>
                <a:ea typeface="+mn-ea"/>
                <a:cs typeface="+mn-cs"/>
              </a:defRPr>
            </a:lvl9pPr>
          </a:lstStyle>
          <a:p>
            <a:pPr>
              <a:lnSpc>
                <a:spcPct val="100000"/>
              </a:lnSpc>
            </a:pPr>
            <a:r>
              <a:rPr lang="en-US" sz="2800" dirty="0">
                <a:ea typeface="Verdana" panose="020B0604030504040204" pitchFamily="34" charset="0"/>
                <a:cs typeface="Verdana" panose="020B0604030504040204" pitchFamily="34" charset="0"/>
              </a:rPr>
              <a:t>Grŵp oed 9-11</a:t>
            </a:r>
          </a:p>
        </p:txBody>
      </p:sp>
      <p:pic>
        <p:nvPicPr>
          <p:cNvPr id="7" name="Graphic 6">
            <a:extLst>
              <a:ext uri="{FF2B5EF4-FFF2-40B4-BE49-F238E27FC236}">
                <a16:creationId xmlns:a16="http://schemas.microsoft.com/office/drawing/2014/main" id="{06452ACF-30CC-DE49-B77D-C6F93F5056B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604321" y="1038288"/>
            <a:ext cx="4391226" cy="7067424"/>
          </a:xfrm>
          <a:prstGeom prst="rect">
            <a:avLst/>
          </a:prstGeom>
        </p:spPr>
      </p:pic>
      <p:pic>
        <p:nvPicPr>
          <p:cNvPr id="8" name="Graphic 7">
            <a:extLst>
              <a:ext uri="{FF2B5EF4-FFF2-40B4-BE49-F238E27FC236}">
                <a16:creationId xmlns:a16="http://schemas.microsoft.com/office/drawing/2014/main" id="{2C54FB0E-96AD-BE45-97C4-9CB43660CB8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35089" y="7725158"/>
            <a:ext cx="1671540" cy="747329"/>
          </a:xfrm>
          <a:prstGeom prst="rect">
            <a:avLst/>
          </a:prstGeom>
        </p:spPr>
      </p:pic>
      <p:pic>
        <p:nvPicPr>
          <p:cNvPr id="9" name="Graphic 8">
            <a:extLst>
              <a:ext uri="{FF2B5EF4-FFF2-40B4-BE49-F238E27FC236}">
                <a16:creationId xmlns:a16="http://schemas.microsoft.com/office/drawing/2014/main" id="{34636157-70E4-1E45-A651-97C3753127E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3906519" y="7529513"/>
            <a:ext cx="1556472" cy="1100137"/>
          </a:xfrm>
          <a:prstGeom prst="rect">
            <a:avLst/>
          </a:prstGeom>
        </p:spPr>
      </p:pic>
      <p:cxnSp>
        <p:nvCxnSpPr>
          <p:cNvPr id="10" name="Straight Connector 9">
            <a:extLst>
              <a:ext uri="{FF2B5EF4-FFF2-40B4-BE49-F238E27FC236}">
                <a16:creationId xmlns:a16="http://schemas.microsoft.com/office/drawing/2014/main" id="{4445E0AD-3ED8-FE41-B08C-478FACEF9F0C}"/>
              </a:ext>
            </a:extLst>
          </p:cNvPr>
          <p:cNvCxnSpPr>
            <a:cxnSpLocks/>
          </p:cNvCxnSpPr>
          <p:nvPr/>
        </p:nvCxnSpPr>
        <p:spPr>
          <a:xfrm>
            <a:off x="992190" y="4350871"/>
            <a:ext cx="7136604" cy="0"/>
          </a:xfrm>
          <a:prstGeom prst="line">
            <a:avLst/>
          </a:prstGeom>
          <a:ln w="57150">
            <a:solidFill>
              <a:srgbClr val="01996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9854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9A242-30F5-7E43-BF50-82BD2DAB45C2}"/>
              </a:ext>
            </a:extLst>
          </p:cNvPr>
          <p:cNvSpPr txBox="1">
            <a:spLocks/>
          </p:cNvSpPr>
          <p:nvPr/>
        </p:nvSpPr>
        <p:spPr>
          <a:xfrm>
            <a:off x="692201" y="611124"/>
            <a:ext cx="14938324"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US" sz="3600" b="1" dirty="0">
                <a:solidFill>
                  <a:schemeClr val="dk1"/>
                </a:solidFill>
                <a:ea typeface="Calibri"/>
                <a:cs typeface="Calibri"/>
                <a:sym typeface="Calibri"/>
              </a:rPr>
              <a:t>Allwch chi weld pedwar darn o ddata personol am </a:t>
            </a:r>
            <a:r>
              <a:rPr lang="en-GB" sz="3600" b="1" dirty="0">
                <a:solidFill>
                  <a:schemeClr val="dk1"/>
                </a:solidFill>
                <a:ea typeface="Calibri"/>
                <a:cs typeface="Calibri"/>
                <a:sym typeface="Calibri"/>
              </a:rPr>
              <a:t>Jay?</a:t>
            </a:r>
          </a:p>
        </p:txBody>
      </p:sp>
      <p:grpSp>
        <p:nvGrpSpPr>
          <p:cNvPr id="3" name="Group 2">
            <a:extLst>
              <a:ext uri="{FF2B5EF4-FFF2-40B4-BE49-F238E27FC236}">
                <a16:creationId xmlns:a16="http://schemas.microsoft.com/office/drawing/2014/main" id="{82C0D256-12E6-6F4E-BA3D-07959A3DBB6A}"/>
              </a:ext>
            </a:extLst>
          </p:cNvPr>
          <p:cNvGrpSpPr/>
          <p:nvPr/>
        </p:nvGrpSpPr>
        <p:grpSpPr>
          <a:xfrm>
            <a:off x="2546930" y="1724567"/>
            <a:ext cx="11228866" cy="11557717"/>
            <a:chOff x="2522805" y="2024604"/>
            <a:chExt cx="11228866" cy="11557717"/>
          </a:xfrm>
        </p:grpSpPr>
        <p:sp>
          <p:nvSpPr>
            <p:cNvPr id="4" name="Rounded Rectangle 3">
              <a:extLst>
                <a:ext uri="{FF2B5EF4-FFF2-40B4-BE49-F238E27FC236}">
                  <a16:creationId xmlns:a16="http://schemas.microsoft.com/office/drawing/2014/main" id="{67A79235-EBF6-FD4A-89C2-FF738EA03324}"/>
                </a:ext>
              </a:extLst>
            </p:cNvPr>
            <p:cNvSpPr/>
            <p:nvPr/>
          </p:nvSpPr>
          <p:spPr>
            <a:xfrm>
              <a:off x="2522805" y="2024604"/>
              <a:ext cx="11228866" cy="11557717"/>
            </a:xfrm>
            <a:prstGeom prst="roundRect">
              <a:avLst>
                <a:gd name="adj" fmla="val 3402"/>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5" name="Rounded Rectangle 4">
              <a:extLst>
                <a:ext uri="{FF2B5EF4-FFF2-40B4-BE49-F238E27FC236}">
                  <a16:creationId xmlns:a16="http://schemas.microsoft.com/office/drawing/2014/main" id="{8E090D6E-F3B9-2247-876C-F97CC0D9A8F4}"/>
                </a:ext>
              </a:extLst>
            </p:cNvPr>
            <p:cNvSpPr/>
            <p:nvPr/>
          </p:nvSpPr>
          <p:spPr>
            <a:xfrm>
              <a:off x="2912317" y="2679299"/>
              <a:ext cx="10432954" cy="9840602"/>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6" name="Rounded Rectangle 5">
              <a:extLst>
                <a:ext uri="{FF2B5EF4-FFF2-40B4-BE49-F238E27FC236}">
                  <a16:creationId xmlns:a16="http://schemas.microsoft.com/office/drawing/2014/main" id="{FB9B99EA-5D17-5143-9931-61B2109A252E}"/>
                </a:ext>
              </a:extLst>
            </p:cNvPr>
            <p:cNvSpPr/>
            <p:nvPr/>
          </p:nvSpPr>
          <p:spPr>
            <a:xfrm>
              <a:off x="7773626" y="12771310"/>
              <a:ext cx="547666" cy="547330"/>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7" name="Rounded Rectangle 6">
              <a:extLst>
                <a:ext uri="{FF2B5EF4-FFF2-40B4-BE49-F238E27FC236}">
                  <a16:creationId xmlns:a16="http://schemas.microsoft.com/office/drawing/2014/main" id="{0E5BAB0C-FD30-D243-B34D-E4389AD72990}"/>
                </a:ext>
              </a:extLst>
            </p:cNvPr>
            <p:cNvSpPr/>
            <p:nvPr/>
          </p:nvSpPr>
          <p:spPr>
            <a:xfrm>
              <a:off x="7412032" y="2357492"/>
              <a:ext cx="723187" cy="70398"/>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a:extLst>
                <a:ext uri="{FF2B5EF4-FFF2-40B4-BE49-F238E27FC236}">
                  <a16:creationId xmlns:a16="http://schemas.microsoft.com/office/drawing/2014/main" id="{2EFED8BB-04A2-DE4C-96DE-EC5B522A038A}"/>
                </a:ext>
              </a:extLst>
            </p:cNvPr>
            <p:cNvSpPr/>
            <p:nvPr/>
          </p:nvSpPr>
          <p:spPr>
            <a:xfrm>
              <a:off x="8334010" y="2306766"/>
              <a:ext cx="189395" cy="18738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 name="Rectangle 8">
            <a:extLst>
              <a:ext uri="{FF2B5EF4-FFF2-40B4-BE49-F238E27FC236}">
                <a16:creationId xmlns:a16="http://schemas.microsoft.com/office/drawing/2014/main" id="{6F49B468-EC54-EE46-A0F3-8116A12D736E}"/>
              </a:ext>
            </a:extLst>
          </p:cNvPr>
          <p:cNvSpPr/>
          <p:nvPr/>
        </p:nvSpPr>
        <p:spPr>
          <a:xfrm>
            <a:off x="3473533" y="2973273"/>
            <a:ext cx="9517799" cy="4821833"/>
          </a:xfrm>
          <a:prstGeom prst="rect">
            <a:avLst/>
          </a:prstGeom>
        </p:spPr>
        <p:txBody>
          <a:bodyPr wrap="square" lIns="0" tIns="0" rIns="0" bIns="0">
            <a:spAutoFit/>
          </a:bodyPr>
          <a:lstStyle/>
          <a:p>
            <a:pPr>
              <a:spcAft>
                <a:spcPts val="2000"/>
              </a:spcAft>
            </a:pPr>
            <a:r>
              <a:rPr lang="en-GB" sz="2000" dirty="0" err="1">
                <a:latin typeface="Overpass Mono" pitchFamily="49" charset="77"/>
              </a:rPr>
              <a:t>Ar</a:t>
            </a:r>
            <a:r>
              <a:rPr lang="en-GB" sz="2000" dirty="0">
                <a:latin typeface="Overpass Mono" pitchFamily="49" charset="77"/>
              </a:rPr>
              <a:t> </a:t>
            </a:r>
            <a:r>
              <a:rPr lang="en-GB" sz="2000" dirty="0" err="1">
                <a:latin typeface="Overpass Mono" pitchFamily="49" charset="77"/>
              </a:rPr>
              <a:t>brynhawn</a:t>
            </a:r>
            <a:r>
              <a:rPr lang="en-GB" sz="2000" dirty="0">
                <a:latin typeface="Overpass Mono" pitchFamily="49" charset="77"/>
              </a:rPr>
              <a:t> </a:t>
            </a:r>
            <a:r>
              <a:rPr lang="en-GB" sz="2000" dirty="0" err="1">
                <a:latin typeface="Overpass Mono" pitchFamily="49" charset="77"/>
              </a:rPr>
              <a:t>dydd</a:t>
            </a:r>
            <a:r>
              <a:rPr lang="en-GB" sz="2000" dirty="0">
                <a:latin typeface="Overpass Mono" pitchFamily="49" charset="77"/>
              </a:rPr>
              <a:t> </a:t>
            </a:r>
            <a:r>
              <a:rPr lang="en-GB" sz="2000" dirty="0" err="1">
                <a:latin typeface="Overpass Mono" pitchFamily="49" charset="77"/>
              </a:rPr>
              <a:t>Sadwrn</a:t>
            </a:r>
            <a:r>
              <a:rPr lang="en-GB" sz="2000" dirty="0">
                <a:latin typeface="Overpass Mono" pitchFamily="49" charset="77"/>
              </a:rPr>
              <a:t> </a:t>
            </a:r>
            <a:r>
              <a:rPr lang="en-GB" sz="2000" dirty="0" err="1">
                <a:latin typeface="Overpass Mono" pitchFamily="49" charset="77"/>
              </a:rPr>
              <a:t>gwlyb</a:t>
            </a:r>
            <a:r>
              <a:rPr lang="en-GB" sz="2000" dirty="0">
                <a:latin typeface="Overpass Mono" pitchFamily="49" charset="77"/>
              </a:rPr>
              <a:t>, </a:t>
            </a:r>
            <a:r>
              <a:rPr lang="en-GB" sz="2000" dirty="0" err="1">
                <a:latin typeface="Overpass Mono" pitchFamily="49" charset="77"/>
              </a:rPr>
              <a:t>dyma</a:t>
            </a:r>
            <a:r>
              <a:rPr lang="en-GB" sz="2000" dirty="0">
                <a:latin typeface="Overpass Mono" pitchFamily="49" charset="77"/>
              </a:rPr>
              <a:t> Jay </a:t>
            </a:r>
            <a:r>
              <a:rPr lang="en-GB" sz="2000" dirty="0" err="1">
                <a:latin typeface="Overpass Mono" pitchFamily="49" charset="77"/>
              </a:rPr>
              <a:t>yn</a:t>
            </a:r>
            <a:r>
              <a:rPr lang="en-GB" sz="2000" dirty="0">
                <a:latin typeface="Overpass Mono" pitchFamily="49" charset="77"/>
              </a:rPr>
              <a:t> </a:t>
            </a:r>
            <a:r>
              <a:rPr lang="en-GB" sz="2000" dirty="0" err="1">
                <a:latin typeface="Overpass Mono" pitchFamily="49" charset="77"/>
              </a:rPr>
              <a:t>gofyn</a:t>
            </a:r>
            <a:r>
              <a:rPr lang="en-GB" sz="2000" dirty="0">
                <a:latin typeface="Overpass Mono" pitchFamily="49" charset="77"/>
              </a:rPr>
              <a:t> </a:t>
            </a:r>
            <a:r>
              <a:rPr lang="en-GB" sz="2000" dirty="0" err="1">
                <a:latin typeface="Overpass Mono" pitchFamily="49" charset="77"/>
              </a:rPr>
              <a:t>i’w</a:t>
            </a:r>
            <a:r>
              <a:rPr lang="en-GB" sz="2000" dirty="0">
                <a:latin typeface="Overpass Mono" pitchFamily="49" charset="77"/>
              </a:rPr>
              <a:t> mam a </a:t>
            </a:r>
            <a:r>
              <a:rPr lang="en-GB" sz="2000" dirty="0" err="1">
                <a:latin typeface="Overpass Mono" pitchFamily="49" charset="77"/>
              </a:rPr>
              <a:t>allai</a:t>
            </a:r>
            <a:r>
              <a:rPr lang="en-GB" sz="2000" dirty="0">
                <a:latin typeface="Overpass Mono" pitchFamily="49" charset="77"/>
              </a:rPr>
              <a:t> hi </a:t>
            </a:r>
            <a:r>
              <a:rPr lang="en-GB" sz="2000" dirty="0" err="1">
                <a:latin typeface="Overpass Mono" pitchFamily="49" charset="77"/>
              </a:rPr>
              <a:t>fynd</a:t>
            </a:r>
            <a:r>
              <a:rPr lang="en-GB" sz="2000" dirty="0">
                <a:latin typeface="Overpass Mono" pitchFamily="49" charset="77"/>
              </a:rPr>
              <a:t> </a:t>
            </a:r>
            <a:r>
              <a:rPr lang="en-GB" sz="2000" dirty="0" err="1">
                <a:latin typeface="Overpass Mono" pitchFamily="49" charset="77"/>
              </a:rPr>
              <a:t>ar-lein</a:t>
            </a:r>
            <a:r>
              <a:rPr lang="en-GB" sz="2000" dirty="0">
                <a:latin typeface="Overpass Mono" pitchFamily="49" charset="77"/>
              </a:rPr>
              <a:t> </a:t>
            </a:r>
            <a:r>
              <a:rPr lang="en-GB" sz="2000" dirty="0" err="1">
                <a:latin typeface="Overpass Mono" pitchFamily="49" charset="77"/>
              </a:rPr>
              <a:t>i</a:t>
            </a:r>
            <a:r>
              <a:rPr lang="en-GB" sz="2000" dirty="0">
                <a:latin typeface="Overpass Mono" pitchFamily="49" charset="77"/>
              </a:rPr>
              <a:t> </a:t>
            </a:r>
            <a:r>
              <a:rPr lang="en-GB" sz="2000" dirty="0" err="1">
                <a:latin typeface="Overpass Mono" pitchFamily="49" charset="77"/>
              </a:rPr>
              <a:t>wneud</a:t>
            </a:r>
            <a:r>
              <a:rPr lang="en-GB" sz="2000" dirty="0">
                <a:latin typeface="Overpass Mono" pitchFamily="49" charset="77"/>
              </a:rPr>
              <a:t> </a:t>
            </a:r>
            <a:r>
              <a:rPr lang="en-GB" sz="2000" dirty="0" err="1">
                <a:latin typeface="Overpass Mono" pitchFamily="49" charset="77"/>
              </a:rPr>
              <a:t>ymchwil</a:t>
            </a:r>
            <a:r>
              <a:rPr lang="en-GB" sz="2000" dirty="0">
                <a:latin typeface="Overpass Mono" pitchFamily="49" charset="77"/>
              </a:rPr>
              <a:t> </a:t>
            </a:r>
            <a:r>
              <a:rPr lang="en-GB" sz="2000" dirty="0" err="1">
                <a:latin typeface="Overpass Mono" pitchFamily="49" charset="77"/>
              </a:rPr>
              <a:t>ar</a:t>
            </a:r>
            <a:r>
              <a:rPr lang="en-GB" sz="2000" dirty="0">
                <a:latin typeface="Overpass Mono" pitchFamily="49" charset="77"/>
              </a:rPr>
              <a:t> </a:t>
            </a:r>
            <a:r>
              <a:rPr lang="en-GB" sz="2000" dirty="0" err="1">
                <a:latin typeface="Overpass Mono" pitchFamily="49" charset="77"/>
              </a:rPr>
              <a:t>gyfer</a:t>
            </a:r>
            <a:r>
              <a:rPr lang="en-GB" sz="2000" dirty="0">
                <a:latin typeface="Overpass Mono" pitchFamily="49" charset="77"/>
              </a:rPr>
              <a:t> </a:t>
            </a:r>
            <a:r>
              <a:rPr lang="en-GB" sz="2000" dirty="0" err="1">
                <a:latin typeface="Overpass Mono" pitchFamily="49" charset="77"/>
              </a:rPr>
              <a:t>prosiect</a:t>
            </a:r>
            <a:r>
              <a:rPr lang="en-GB" sz="2000" dirty="0">
                <a:latin typeface="Overpass Mono" pitchFamily="49" charset="77"/>
              </a:rPr>
              <a:t> </a:t>
            </a:r>
            <a:r>
              <a:rPr lang="en-GB" sz="2000" dirty="0" err="1">
                <a:latin typeface="Overpass Mono" pitchFamily="49" charset="77"/>
              </a:rPr>
              <a:t>ysgol</a:t>
            </a:r>
            <a:r>
              <a:rPr lang="en-GB" sz="2000" dirty="0">
                <a:latin typeface="Overpass Mono" pitchFamily="49" charset="77"/>
              </a:rPr>
              <a:t> am </a:t>
            </a:r>
            <a:r>
              <a:rPr lang="en-GB" sz="2000" dirty="0" err="1">
                <a:latin typeface="Overpass Mono" pitchFamily="49" charset="77"/>
              </a:rPr>
              <a:t>chwaraeon</a:t>
            </a:r>
            <a:r>
              <a:rPr lang="en-US" sz="2000" dirty="0">
                <a:latin typeface="Overpass Mono" pitchFamily="49" charset="77"/>
              </a:rPr>
              <a:t>. </a:t>
            </a:r>
            <a:r>
              <a:rPr lang="en-GB" sz="2000" dirty="0" err="1">
                <a:latin typeface="Overpass Mono" pitchFamily="49" charset="77"/>
              </a:rPr>
              <a:t>Cytunodd</a:t>
            </a:r>
            <a:r>
              <a:rPr lang="en-GB" sz="2000" dirty="0">
                <a:latin typeface="Overpass Mono" pitchFamily="49" charset="77"/>
              </a:rPr>
              <a:t> </a:t>
            </a:r>
            <a:r>
              <a:rPr lang="en-GB" sz="2000" dirty="0" err="1">
                <a:latin typeface="Overpass Mono" pitchFamily="49" charset="77"/>
              </a:rPr>
              <a:t>ei</a:t>
            </a:r>
            <a:r>
              <a:rPr lang="en-GB" sz="2000" dirty="0">
                <a:latin typeface="Overpass Mono" pitchFamily="49" charset="77"/>
              </a:rPr>
              <a:t> mam, ac </a:t>
            </a:r>
            <a:r>
              <a:rPr lang="en-GB" sz="2000" dirty="0" err="1">
                <a:latin typeface="Overpass Mono" pitchFamily="49" charset="77"/>
              </a:rPr>
              <a:t>estynnodd</a:t>
            </a:r>
            <a:r>
              <a:rPr lang="en-GB" sz="2000" dirty="0">
                <a:latin typeface="Overpass Mono" pitchFamily="49" charset="77"/>
              </a:rPr>
              <a:t> y </a:t>
            </a:r>
            <a:r>
              <a:rPr lang="en-GB" sz="2000" dirty="0" err="1">
                <a:latin typeface="Overpass Mono" pitchFamily="49" charset="77"/>
              </a:rPr>
              <a:t>gliniadur</a:t>
            </a:r>
            <a:r>
              <a:rPr lang="en-GB" sz="2000" dirty="0">
                <a:latin typeface="Overpass Mono" pitchFamily="49" charset="77"/>
              </a:rPr>
              <a:t>. </a:t>
            </a:r>
            <a:r>
              <a:rPr lang="en-GB" sz="2000" dirty="0" err="1">
                <a:latin typeface="Overpass Mono" pitchFamily="49" charset="77"/>
              </a:rPr>
              <a:t>Cyn</a:t>
            </a:r>
            <a:r>
              <a:rPr lang="en-GB" sz="2000" dirty="0">
                <a:latin typeface="Overpass Mono" pitchFamily="49" charset="77"/>
              </a:rPr>
              <a:t> </a:t>
            </a:r>
            <a:r>
              <a:rPr lang="en-GB" sz="2000" dirty="0" err="1">
                <a:solidFill>
                  <a:srgbClr val="FF0000"/>
                </a:solidFill>
                <a:latin typeface="Overpass Mono" pitchFamily="49" charset="77"/>
              </a:rPr>
              <a:t>dechrau</a:t>
            </a:r>
            <a:r>
              <a:rPr lang="en-GB" sz="2000" dirty="0">
                <a:solidFill>
                  <a:srgbClr val="FF0000"/>
                </a:solidFill>
                <a:latin typeface="Overpass Mono" pitchFamily="49" charset="77"/>
              </a:rPr>
              <a:t>, </a:t>
            </a:r>
            <a:r>
              <a:rPr lang="en-GB" sz="2000" dirty="0" err="1">
                <a:latin typeface="Overpass Mono" pitchFamily="49" charset="77"/>
              </a:rPr>
              <a:t>gosododd</a:t>
            </a:r>
            <a:r>
              <a:rPr lang="en-GB" sz="2000" dirty="0">
                <a:latin typeface="Overpass Mono" pitchFamily="49" charset="77"/>
              </a:rPr>
              <a:t> </a:t>
            </a:r>
            <a:r>
              <a:rPr lang="en-GB" sz="2000" dirty="0" err="1">
                <a:latin typeface="Overpass Mono" pitchFamily="49" charset="77"/>
              </a:rPr>
              <a:t>ei</a:t>
            </a:r>
            <a:r>
              <a:rPr lang="en-GB" sz="2000" dirty="0">
                <a:latin typeface="Overpass Mono" pitchFamily="49" charset="77"/>
              </a:rPr>
              <a:t> </a:t>
            </a:r>
            <a:r>
              <a:rPr lang="en-GB" sz="2000" dirty="0" err="1">
                <a:latin typeface="Overpass Mono" pitchFamily="49" charset="77"/>
              </a:rPr>
              <a:t>statws</a:t>
            </a:r>
            <a:r>
              <a:rPr lang="en-GB" sz="2000" dirty="0">
                <a:latin typeface="Overpass Mono" pitchFamily="49" charset="77"/>
              </a:rPr>
              <a:t> </a:t>
            </a:r>
            <a:r>
              <a:rPr lang="en-GB" sz="2000" dirty="0" err="1">
                <a:latin typeface="Overpass Mono" pitchFamily="49" charset="77"/>
              </a:rPr>
              <a:t>cyfryngau</a:t>
            </a:r>
            <a:r>
              <a:rPr lang="en-GB" sz="2000" dirty="0">
                <a:latin typeface="Overpass Mono" pitchFamily="49" charset="77"/>
              </a:rPr>
              <a:t> </a:t>
            </a:r>
            <a:r>
              <a:rPr lang="en-GB" sz="2000" dirty="0" err="1">
                <a:latin typeface="Overpass Mono" pitchFamily="49" charset="77"/>
              </a:rPr>
              <a:t>cymdeithasol</a:t>
            </a:r>
            <a:r>
              <a:rPr lang="en-GB" sz="2000" dirty="0">
                <a:latin typeface="Overpass Mono" pitchFamily="49" charset="77"/>
              </a:rPr>
              <a:t> </a:t>
            </a:r>
            <a:r>
              <a:rPr lang="en-GB" sz="2000" dirty="0" err="1">
                <a:latin typeface="Overpass Mono" pitchFamily="49" charset="77"/>
              </a:rPr>
              <a:t>ar</a:t>
            </a:r>
            <a:r>
              <a:rPr lang="en-GB" sz="2000" dirty="0">
                <a:latin typeface="Overpass Mono" pitchFamily="49" charset="77"/>
              </a:rPr>
              <a:t> ‘</a:t>
            </a:r>
            <a:r>
              <a:rPr lang="en-GB" sz="2000" dirty="0" err="1">
                <a:latin typeface="Overpass Mono" pitchFamily="49" charset="77"/>
              </a:rPr>
              <a:t>Prysur</a:t>
            </a:r>
            <a:r>
              <a:rPr lang="en-GB" sz="2000" dirty="0">
                <a:latin typeface="Overpass Mono" pitchFamily="49" charset="77"/>
              </a:rPr>
              <a:t>’.</a:t>
            </a:r>
          </a:p>
          <a:p>
            <a:pPr>
              <a:spcAft>
                <a:spcPts val="2000"/>
              </a:spcAft>
            </a:pPr>
            <a:r>
              <a:rPr lang="en-GB" sz="2000" dirty="0" err="1">
                <a:latin typeface="Overpass Mono" pitchFamily="49" charset="77"/>
              </a:rPr>
              <a:t>Roedd</a:t>
            </a:r>
            <a:r>
              <a:rPr lang="en-GB" sz="2000" dirty="0">
                <a:latin typeface="Overpass Mono" pitchFamily="49" charset="77"/>
              </a:rPr>
              <a:t> Jay </a:t>
            </a:r>
            <a:r>
              <a:rPr lang="en-GB" sz="2000" dirty="0" err="1">
                <a:latin typeface="Overpass Mono" pitchFamily="49" charset="77"/>
              </a:rPr>
              <a:t>eisiau</a:t>
            </a:r>
            <a:r>
              <a:rPr lang="en-GB" sz="2000" dirty="0">
                <a:latin typeface="Overpass Mono" pitchFamily="49" charset="77"/>
              </a:rPr>
              <a:t> </a:t>
            </a:r>
            <a:r>
              <a:rPr lang="en-GB" sz="2000" dirty="0" err="1">
                <a:latin typeface="Overpass Mono" pitchFamily="49" charset="77"/>
              </a:rPr>
              <a:t>gwneud</a:t>
            </a:r>
            <a:r>
              <a:rPr lang="en-GB" sz="2000" dirty="0">
                <a:latin typeface="Overpass Mono" pitchFamily="49" charset="77"/>
              </a:rPr>
              <a:t> </a:t>
            </a:r>
            <a:r>
              <a:rPr lang="en-GB" sz="2000" dirty="0" err="1">
                <a:latin typeface="Overpass Mono" pitchFamily="49" charset="77"/>
              </a:rPr>
              <a:t>prosiect</a:t>
            </a:r>
            <a:r>
              <a:rPr lang="en-GB" sz="2000" dirty="0">
                <a:latin typeface="Overpass Mono" pitchFamily="49" charset="77"/>
              </a:rPr>
              <a:t> am </a:t>
            </a:r>
            <a:r>
              <a:rPr lang="en-GB" sz="2000" dirty="0" err="1">
                <a:latin typeface="Overpass Mono" pitchFamily="49" charset="77"/>
              </a:rPr>
              <a:t>bêl-droed</a:t>
            </a:r>
            <a:r>
              <a:rPr lang="en-GB" sz="2000" dirty="0">
                <a:latin typeface="Overpass Mono" pitchFamily="49" charset="77"/>
              </a:rPr>
              <a:t> </a:t>
            </a:r>
            <a:r>
              <a:rPr lang="en-GB" sz="2000" dirty="0" err="1">
                <a:solidFill>
                  <a:srgbClr val="FF0000"/>
                </a:solidFill>
                <a:latin typeface="Overpass Mono" pitchFamily="49" charset="77"/>
              </a:rPr>
              <a:t>merched</a:t>
            </a:r>
            <a:r>
              <a:rPr lang="en-GB" sz="2000" dirty="0">
                <a:latin typeface="Overpass Mono" pitchFamily="49" charset="77"/>
              </a:rPr>
              <a:t> ac </a:t>
            </a:r>
            <a:r>
              <a:rPr lang="en-GB" sz="2000" dirty="0" err="1">
                <a:latin typeface="Overpass Mono" pitchFamily="49" charset="77"/>
              </a:rPr>
              <a:t>roedd</a:t>
            </a:r>
            <a:r>
              <a:rPr lang="en-GB" sz="2000" dirty="0">
                <a:latin typeface="Overpass Mono" pitchFamily="49" charset="77"/>
              </a:rPr>
              <a:t> </a:t>
            </a:r>
            <a:r>
              <a:rPr lang="en-GB" sz="2000" dirty="0" err="1">
                <a:latin typeface="Overpass Mono" pitchFamily="49" charset="77"/>
              </a:rPr>
              <a:t>eisiau</a:t>
            </a:r>
            <a:r>
              <a:rPr lang="en-GB" sz="2000" dirty="0">
                <a:latin typeface="Overpass Mono" pitchFamily="49" charset="77"/>
              </a:rPr>
              <a:t> </a:t>
            </a:r>
            <a:r>
              <a:rPr lang="en-GB" sz="2000" dirty="0" err="1">
                <a:latin typeface="Overpass Mono" pitchFamily="49" charset="77"/>
              </a:rPr>
              <a:t>gwybod</a:t>
            </a:r>
            <a:r>
              <a:rPr lang="en-GB" sz="2000" dirty="0">
                <a:latin typeface="Overpass Mono" pitchFamily="49" charset="77"/>
              </a:rPr>
              <a:t> a </a:t>
            </a:r>
            <a:r>
              <a:rPr lang="en-GB" sz="2000" dirty="0" err="1">
                <a:latin typeface="Overpass Mono" pitchFamily="49" charset="77"/>
              </a:rPr>
              <a:t>oedd</a:t>
            </a:r>
            <a:r>
              <a:rPr lang="en-GB" sz="2000" dirty="0">
                <a:latin typeface="Overpass Mono" pitchFamily="49" charset="77"/>
              </a:rPr>
              <a:t> </a:t>
            </a:r>
            <a:r>
              <a:rPr lang="en-GB" sz="2000" dirty="0" err="1">
                <a:latin typeface="Overpass Mono" pitchFamily="49" charset="77"/>
              </a:rPr>
              <a:t>clybiau</a:t>
            </a:r>
            <a:r>
              <a:rPr lang="en-GB" sz="2000" dirty="0">
                <a:latin typeface="Overpass Mono" pitchFamily="49" charset="77"/>
              </a:rPr>
              <a:t> </a:t>
            </a:r>
            <a:r>
              <a:rPr lang="en-GB" sz="2000" dirty="0" err="1">
                <a:latin typeface="Overpass Mono" pitchFamily="49" charset="77"/>
              </a:rPr>
              <a:t>yn</a:t>
            </a:r>
            <a:r>
              <a:rPr lang="en-GB" sz="2000" dirty="0">
                <a:latin typeface="Overpass Mono" pitchFamily="49" charset="77"/>
              </a:rPr>
              <a:t> </a:t>
            </a:r>
            <a:r>
              <a:rPr lang="en-GB" sz="2000" dirty="0" err="1">
                <a:latin typeface="Overpass Mono" pitchFamily="49" charset="77"/>
              </a:rPr>
              <a:t>yr</a:t>
            </a:r>
            <a:r>
              <a:rPr lang="en-GB" sz="2000" dirty="0">
                <a:latin typeface="Overpass Mono" pitchFamily="49" charset="77"/>
              </a:rPr>
              <a:t> </a:t>
            </a:r>
            <a:r>
              <a:rPr lang="en-GB" sz="2000" dirty="0" err="1">
                <a:latin typeface="Overpass Mono" pitchFamily="49" charset="77"/>
              </a:rPr>
              <a:t>ardal</a:t>
            </a:r>
            <a:r>
              <a:rPr lang="en-GB" sz="2000" dirty="0">
                <a:latin typeface="Overpass Mono" pitchFamily="49" charset="77"/>
              </a:rPr>
              <a:t>. </a:t>
            </a:r>
            <a:r>
              <a:rPr lang="en-GB" sz="2000" dirty="0" err="1">
                <a:latin typeface="Overpass Mono" pitchFamily="49" charset="77"/>
              </a:rPr>
              <a:t>Aeth</a:t>
            </a:r>
            <a:r>
              <a:rPr lang="en-GB" sz="2000" dirty="0">
                <a:latin typeface="Overpass Mono" pitchFamily="49" charset="77"/>
              </a:rPr>
              <a:t> </a:t>
            </a:r>
            <a:r>
              <a:rPr lang="en-GB" sz="2000" dirty="0" err="1">
                <a:latin typeface="Overpass Mono" pitchFamily="49" charset="77"/>
              </a:rPr>
              <a:t>ar</a:t>
            </a:r>
            <a:r>
              <a:rPr lang="en-GB" sz="2000" dirty="0">
                <a:latin typeface="Overpass Mono" pitchFamily="49" charset="77"/>
              </a:rPr>
              <a:t> </a:t>
            </a:r>
            <a:r>
              <a:rPr lang="en-GB" sz="2000" dirty="0" err="1">
                <a:latin typeface="Overpass Mono" pitchFamily="49" charset="77"/>
              </a:rPr>
              <a:t>injan</a:t>
            </a:r>
            <a:r>
              <a:rPr lang="en-GB" sz="2000" dirty="0">
                <a:latin typeface="Overpass Mono" pitchFamily="49" charset="77"/>
              </a:rPr>
              <a:t> </a:t>
            </a:r>
            <a:r>
              <a:rPr lang="en-GB" sz="2000" dirty="0" err="1">
                <a:latin typeface="Overpass Mono" pitchFamily="49" charset="77"/>
              </a:rPr>
              <a:t>chwilio</a:t>
            </a:r>
            <a:r>
              <a:rPr lang="en-GB" sz="2000" dirty="0">
                <a:latin typeface="Overpass Mono" pitchFamily="49" charset="77"/>
              </a:rPr>
              <a:t> a </a:t>
            </a:r>
            <a:r>
              <a:rPr lang="en-GB" sz="2000" dirty="0" err="1">
                <a:latin typeface="Overpass Mono" pitchFamily="49" charset="77"/>
              </a:rPr>
              <a:t>theipio</a:t>
            </a:r>
            <a:r>
              <a:rPr lang="en-GB" sz="2000" dirty="0">
                <a:latin typeface="Overpass Mono" pitchFamily="49" charset="77"/>
              </a:rPr>
              <a:t>  ‘</a:t>
            </a:r>
            <a:r>
              <a:rPr lang="en-GB" sz="2000" dirty="0" err="1">
                <a:latin typeface="Overpass Mono" pitchFamily="49" charset="77"/>
              </a:rPr>
              <a:t>clwb</a:t>
            </a:r>
            <a:r>
              <a:rPr lang="en-GB" sz="2000" dirty="0">
                <a:latin typeface="Overpass Mono" pitchFamily="49" charset="77"/>
              </a:rPr>
              <a:t> </a:t>
            </a:r>
            <a:r>
              <a:rPr lang="en-GB" sz="2000" dirty="0" err="1">
                <a:latin typeface="Overpass Mono" pitchFamily="49" charset="77"/>
              </a:rPr>
              <a:t>pêl-droed</a:t>
            </a:r>
            <a:r>
              <a:rPr lang="en-GB" sz="2000" dirty="0">
                <a:latin typeface="Overpass Mono" pitchFamily="49" charset="77"/>
              </a:rPr>
              <a:t> </a:t>
            </a:r>
            <a:r>
              <a:rPr lang="en-GB" sz="2000" dirty="0" err="1">
                <a:solidFill>
                  <a:srgbClr val="FF0000"/>
                </a:solidFill>
                <a:latin typeface="Overpass Mono" pitchFamily="49" charset="77"/>
              </a:rPr>
              <a:t>merched</a:t>
            </a:r>
            <a:r>
              <a:rPr lang="en-GB" sz="2000" dirty="0">
                <a:latin typeface="Overpass Mono" pitchFamily="49" charset="77"/>
              </a:rPr>
              <a:t> </a:t>
            </a:r>
            <a:r>
              <a:rPr lang="en-GB" sz="2000" dirty="0" err="1">
                <a:latin typeface="Overpass Mono" pitchFamily="49" charset="77"/>
              </a:rPr>
              <a:t>lleol</a:t>
            </a:r>
            <a:r>
              <a:rPr lang="en-GB" sz="2000" dirty="0">
                <a:latin typeface="Overpass Mono" pitchFamily="49" charset="77"/>
              </a:rPr>
              <a:t>’.</a:t>
            </a:r>
            <a:r>
              <a:rPr lang="en-GB" sz="2000" dirty="0"/>
              <a:t> </a:t>
            </a:r>
            <a:r>
              <a:rPr lang="en-GB" sz="2000" dirty="0" err="1">
                <a:latin typeface="Overpass Mono" pitchFamily="49" charset="77"/>
              </a:rPr>
              <a:t>Daeth</a:t>
            </a:r>
            <a:r>
              <a:rPr lang="en-GB" sz="2000" dirty="0">
                <a:latin typeface="Overpass Mono" pitchFamily="49" charset="77"/>
              </a:rPr>
              <a:t> hi o </a:t>
            </a:r>
            <a:r>
              <a:rPr lang="en-GB" sz="2000" dirty="0" err="1">
                <a:latin typeface="Overpass Mono" pitchFamily="49" charset="77"/>
              </a:rPr>
              <a:t>hyd</a:t>
            </a:r>
            <a:r>
              <a:rPr lang="en-GB" sz="2000" dirty="0">
                <a:latin typeface="Overpass Mono" pitchFamily="49" charset="77"/>
              </a:rPr>
              <a:t> </a:t>
            </a:r>
            <a:r>
              <a:rPr lang="en-GB" sz="2000" dirty="0" err="1">
                <a:latin typeface="Overpass Mono" pitchFamily="49" charset="77"/>
              </a:rPr>
              <a:t>i</a:t>
            </a:r>
            <a:r>
              <a:rPr lang="en-GB" sz="2000" dirty="0">
                <a:latin typeface="Overpass Mono" pitchFamily="49" charset="77"/>
              </a:rPr>
              <a:t> </a:t>
            </a:r>
            <a:r>
              <a:rPr lang="en-GB" sz="2000" dirty="0" err="1">
                <a:latin typeface="Overpass Mono" pitchFamily="49" charset="77"/>
              </a:rPr>
              <a:t>wefan</a:t>
            </a:r>
            <a:r>
              <a:rPr lang="en-GB" sz="2000" dirty="0">
                <a:latin typeface="Overpass Mono" pitchFamily="49" charset="77"/>
              </a:rPr>
              <a:t> y </a:t>
            </a:r>
            <a:r>
              <a:rPr lang="en-GB" sz="2000" dirty="0" err="1">
                <a:latin typeface="Overpass Mono" pitchFamily="49" charset="77"/>
              </a:rPr>
              <a:t>tîm</a:t>
            </a:r>
            <a:r>
              <a:rPr lang="en-GB" sz="2000" dirty="0">
                <a:latin typeface="Overpass Mono" pitchFamily="49" charset="77"/>
              </a:rPr>
              <a:t> </a:t>
            </a:r>
            <a:r>
              <a:rPr lang="en-GB" sz="2000" dirty="0" err="1">
                <a:latin typeface="Overpass Mono" pitchFamily="49" charset="77"/>
              </a:rPr>
              <a:t>ieuenctid</a:t>
            </a:r>
            <a:r>
              <a:rPr lang="en-GB" sz="2000" dirty="0">
                <a:latin typeface="Overpass Mono" pitchFamily="49" charset="77"/>
              </a:rPr>
              <a:t> </a:t>
            </a:r>
            <a:r>
              <a:rPr lang="en-GB" sz="2000" dirty="0" err="1">
                <a:latin typeface="Overpass Mono" pitchFamily="49" charset="77"/>
              </a:rPr>
              <a:t>lleol</a:t>
            </a:r>
            <a:r>
              <a:rPr lang="en-GB" sz="2000" dirty="0">
                <a:latin typeface="Overpass Mono" pitchFamily="49" charset="77"/>
              </a:rPr>
              <a:t>. </a:t>
            </a:r>
            <a:r>
              <a:rPr lang="en-GB" sz="2000" dirty="0" err="1">
                <a:latin typeface="Overpass Mono" pitchFamily="49" charset="77"/>
              </a:rPr>
              <a:t>Cofrestrodd</a:t>
            </a:r>
            <a:r>
              <a:rPr lang="en-GB" sz="2000" dirty="0">
                <a:latin typeface="Overpass Mono" pitchFamily="49" charset="77"/>
              </a:rPr>
              <a:t> </a:t>
            </a:r>
            <a:r>
              <a:rPr lang="en-GB" sz="2000" dirty="0" err="1">
                <a:latin typeface="Overpass Mono" pitchFamily="49" charset="77"/>
              </a:rPr>
              <a:t>i</a:t>
            </a:r>
            <a:r>
              <a:rPr lang="en-GB" sz="2000" dirty="0">
                <a:latin typeface="Overpass Mono" pitchFamily="49" charset="77"/>
              </a:rPr>
              <a:t> </a:t>
            </a:r>
            <a:r>
              <a:rPr lang="en-GB" sz="2000" dirty="0" err="1">
                <a:latin typeface="Overpass Mono" pitchFamily="49" charset="77"/>
              </a:rPr>
              <a:t>gael</a:t>
            </a:r>
            <a:r>
              <a:rPr lang="en-GB" sz="2000" dirty="0">
                <a:latin typeface="Overpass Mono" pitchFamily="49" charset="77"/>
              </a:rPr>
              <a:t> </a:t>
            </a:r>
            <a:r>
              <a:rPr lang="en-GB" sz="2000" dirty="0" err="1">
                <a:latin typeface="Overpass Mono" pitchFamily="49" charset="77"/>
              </a:rPr>
              <a:t>negeseuon</a:t>
            </a:r>
            <a:r>
              <a:rPr lang="en-GB" sz="2000" dirty="0">
                <a:latin typeface="Overpass Mono" pitchFamily="49" charset="77"/>
              </a:rPr>
              <a:t> </a:t>
            </a:r>
            <a:r>
              <a:rPr lang="en-GB" sz="2000" dirty="0" err="1">
                <a:latin typeface="Overpass Mono" pitchFamily="49" charset="77"/>
              </a:rPr>
              <a:t>ebost</a:t>
            </a:r>
            <a:r>
              <a:rPr lang="en-GB" sz="2000" dirty="0">
                <a:latin typeface="Overpass Mono" pitchFamily="49" charset="77"/>
              </a:rPr>
              <a:t>, </a:t>
            </a:r>
            <a:r>
              <a:rPr lang="en-GB" sz="2000" dirty="0" err="1">
                <a:latin typeface="Overpass Mono" pitchFamily="49" charset="77"/>
              </a:rPr>
              <a:t>drwy</a:t>
            </a:r>
            <a:r>
              <a:rPr lang="en-GB" sz="2000" dirty="0">
                <a:latin typeface="Overpass Mono" pitchFamily="49" charset="77"/>
              </a:rPr>
              <a:t> </a:t>
            </a:r>
            <a:r>
              <a:rPr lang="en-GB" sz="2000" dirty="0" err="1">
                <a:latin typeface="Overpass Mono" pitchFamily="49" charset="77"/>
              </a:rPr>
              <a:t>lenwi</a:t>
            </a:r>
            <a:r>
              <a:rPr lang="en-GB" sz="2000" dirty="0">
                <a:latin typeface="Overpass Mono" pitchFamily="49" charset="77"/>
              </a:rPr>
              <a:t> </a:t>
            </a:r>
            <a:r>
              <a:rPr lang="en-GB" sz="2000" dirty="0" err="1">
                <a:latin typeface="Overpass Mono" pitchFamily="49" charset="77"/>
              </a:rPr>
              <a:t>ffurflen</a:t>
            </a:r>
            <a:r>
              <a:rPr lang="en-GB" sz="2000" dirty="0">
                <a:latin typeface="Overpass Mono" pitchFamily="49" charset="77"/>
              </a:rPr>
              <a:t> </a:t>
            </a:r>
            <a:r>
              <a:rPr lang="en-GB" sz="2000" dirty="0" err="1">
                <a:latin typeface="Overpass Mono" pitchFamily="49" charset="77"/>
              </a:rPr>
              <a:t>oedd</a:t>
            </a:r>
            <a:r>
              <a:rPr lang="en-GB" sz="2000" dirty="0">
                <a:latin typeface="Overpass Mono" pitchFamily="49" charset="77"/>
              </a:rPr>
              <a:t> </a:t>
            </a:r>
            <a:r>
              <a:rPr lang="en-GB" sz="2000" dirty="0" err="1">
                <a:latin typeface="Overpass Mono" pitchFamily="49" charset="77"/>
              </a:rPr>
              <a:t>yn</a:t>
            </a:r>
            <a:r>
              <a:rPr lang="en-GB" sz="2000" dirty="0">
                <a:latin typeface="Overpass Mono" pitchFamily="49" charset="77"/>
              </a:rPr>
              <a:t> </a:t>
            </a:r>
            <a:r>
              <a:rPr lang="en-GB" sz="2000" dirty="0" err="1">
                <a:latin typeface="Overpass Mono" pitchFamily="49" charset="77"/>
              </a:rPr>
              <a:t>gofyn</a:t>
            </a:r>
            <a:r>
              <a:rPr lang="en-GB" sz="2000" dirty="0">
                <a:latin typeface="Overpass Mono" pitchFamily="49" charset="77"/>
              </a:rPr>
              <a:t> am </a:t>
            </a:r>
            <a:r>
              <a:rPr lang="en-GB" sz="2000" dirty="0" err="1">
                <a:latin typeface="Overpass Mono" pitchFamily="49" charset="77"/>
              </a:rPr>
              <a:t>ei</a:t>
            </a:r>
            <a:r>
              <a:rPr lang="en-GB" sz="2000" dirty="0">
                <a:latin typeface="Overpass Mono" pitchFamily="49" charset="77"/>
              </a:rPr>
              <a:t> </a:t>
            </a:r>
            <a:r>
              <a:rPr lang="en-GB" sz="2000" dirty="0" err="1">
                <a:latin typeface="Overpass Mono" pitchFamily="49" charset="77"/>
              </a:rPr>
              <a:t>henw</a:t>
            </a:r>
            <a:r>
              <a:rPr lang="en-GB" sz="2000" dirty="0">
                <a:latin typeface="Overpass Mono" pitchFamily="49" charset="77"/>
              </a:rPr>
              <a:t>, </a:t>
            </a:r>
            <a:r>
              <a:rPr lang="en-GB" sz="2000" dirty="0" err="1">
                <a:latin typeface="Overpass Mono" pitchFamily="49" charset="77"/>
              </a:rPr>
              <a:t>ei</a:t>
            </a:r>
            <a:r>
              <a:rPr lang="en-GB" sz="2000" dirty="0">
                <a:latin typeface="Overpass Mono" pitchFamily="49" charset="77"/>
              </a:rPr>
              <a:t> </a:t>
            </a:r>
            <a:r>
              <a:rPr lang="en-GB" sz="2000" dirty="0" err="1">
                <a:latin typeface="Overpass Mono" pitchFamily="49" charset="77"/>
              </a:rPr>
              <a:t>dyddiad</a:t>
            </a:r>
            <a:r>
              <a:rPr lang="en-GB" sz="2000" dirty="0">
                <a:latin typeface="Overpass Mono" pitchFamily="49" charset="77"/>
              </a:rPr>
              <a:t> </a:t>
            </a:r>
            <a:r>
              <a:rPr lang="en-GB" sz="2000" dirty="0" err="1">
                <a:latin typeface="Overpass Mono" pitchFamily="49" charset="77"/>
              </a:rPr>
              <a:t>geni</a:t>
            </a:r>
            <a:r>
              <a:rPr lang="en-GB" sz="2000" dirty="0">
                <a:latin typeface="Overpass Mono" pitchFamily="49" charset="77"/>
              </a:rPr>
              <a:t> </a:t>
            </a:r>
            <a:r>
              <a:rPr lang="en-GB" sz="2000" dirty="0" err="1">
                <a:latin typeface="Overpass Mono" pitchFamily="49" charset="77"/>
              </a:rPr>
              <a:t>a’i</a:t>
            </a:r>
            <a:r>
              <a:rPr lang="en-GB" sz="2000" dirty="0">
                <a:latin typeface="Overpass Mono" pitchFamily="49" charset="77"/>
              </a:rPr>
              <a:t> </a:t>
            </a:r>
            <a:r>
              <a:rPr lang="en-GB" sz="2000" dirty="0" err="1">
                <a:latin typeface="Overpass Mono" pitchFamily="49" charset="77"/>
              </a:rPr>
              <a:t>chyfeiriad</a:t>
            </a:r>
            <a:r>
              <a:rPr lang="en-GB" sz="2000" dirty="0">
                <a:latin typeface="Overpass Mono" pitchFamily="49" charset="77"/>
              </a:rPr>
              <a:t> </a:t>
            </a:r>
            <a:r>
              <a:rPr lang="en-GB" sz="2000" dirty="0" err="1">
                <a:latin typeface="Overpass Mono" pitchFamily="49" charset="77"/>
              </a:rPr>
              <a:t>ebost</a:t>
            </a:r>
            <a:r>
              <a:rPr lang="en-GB" sz="2000" dirty="0">
                <a:latin typeface="Overpass Mono" pitchFamily="49" charset="77"/>
              </a:rPr>
              <a:t>.</a:t>
            </a:r>
          </a:p>
          <a:p>
            <a:pPr>
              <a:spcAft>
                <a:spcPts val="2000"/>
              </a:spcAft>
            </a:pPr>
            <a:r>
              <a:rPr lang="en-GB" sz="2000" dirty="0" err="1">
                <a:latin typeface="Overpass Mono" pitchFamily="49" charset="77"/>
              </a:rPr>
              <a:t>Roedd</a:t>
            </a:r>
            <a:r>
              <a:rPr lang="en-GB" sz="2000" dirty="0">
                <a:latin typeface="Overpass Mono" pitchFamily="49" charset="77"/>
              </a:rPr>
              <a:t> Jay am weld </a:t>
            </a:r>
            <a:r>
              <a:rPr lang="en-GB" sz="2000" dirty="0" err="1">
                <a:latin typeface="Overpass Mono" pitchFamily="49" charset="77"/>
              </a:rPr>
              <a:t>ble</a:t>
            </a:r>
            <a:r>
              <a:rPr lang="en-GB" sz="2000" dirty="0">
                <a:latin typeface="Overpass Mono" pitchFamily="49" charset="77"/>
              </a:rPr>
              <a:t> </a:t>
            </a:r>
            <a:r>
              <a:rPr lang="en-GB" sz="2000" dirty="0" err="1">
                <a:latin typeface="Overpass Mono" pitchFamily="49" charset="77"/>
              </a:rPr>
              <a:t>yn</a:t>
            </a:r>
            <a:r>
              <a:rPr lang="en-GB" sz="2000" dirty="0">
                <a:latin typeface="Overpass Mono" pitchFamily="49" charset="77"/>
              </a:rPr>
              <a:t> union </a:t>
            </a:r>
            <a:r>
              <a:rPr lang="en-GB" sz="2000" dirty="0" err="1">
                <a:latin typeface="Overpass Mono" pitchFamily="49" charset="77"/>
              </a:rPr>
              <a:t>roedd</a:t>
            </a:r>
            <a:r>
              <a:rPr lang="en-GB" sz="2000" dirty="0">
                <a:latin typeface="Overpass Mono" pitchFamily="49" charset="77"/>
              </a:rPr>
              <a:t> </a:t>
            </a:r>
            <a:r>
              <a:rPr lang="en-GB" sz="2000" dirty="0" err="1">
                <a:latin typeface="Overpass Mono" pitchFamily="49" charset="77"/>
              </a:rPr>
              <a:t>eu</a:t>
            </a:r>
            <a:r>
              <a:rPr lang="en-GB" sz="2000" dirty="0">
                <a:latin typeface="Overpass Mono" pitchFamily="49" charset="77"/>
              </a:rPr>
              <a:t> </a:t>
            </a:r>
            <a:r>
              <a:rPr lang="en-GB" sz="2000" dirty="0" err="1">
                <a:latin typeface="Overpass Mono" pitchFamily="49" charset="77"/>
              </a:rPr>
              <a:t>cae</a:t>
            </a:r>
            <a:r>
              <a:rPr lang="en-GB" sz="2000" dirty="0">
                <a:latin typeface="Overpass Mono" pitchFamily="49" charset="77"/>
              </a:rPr>
              <a:t>, felly </a:t>
            </a:r>
            <a:r>
              <a:rPr lang="en-GB" sz="2000" dirty="0" err="1">
                <a:latin typeface="Overpass Mono" pitchFamily="49" charset="77"/>
              </a:rPr>
              <a:t>chwiliodd</a:t>
            </a:r>
            <a:r>
              <a:rPr lang="en-GB" sz="2000" dirty="0">
                <a:latin typeface="Overpass Mono" pitchFamily="49" charset="77"/>
              </a:rPr>
              <a:t> am y </a:t>
            </a:r>
            <a:r>
              <a:rPr lang="en-GB" sz="2000" dirty="0" err="1">
                <a:latin typeface="Overpass Mono" pitchFamily="49" charset="77"/>
              </a:rPr>
              <a:t>cyfeiriad</a:t>
            </a:r>
            <a:r>
              <a:rPr lang="en-GB" sz="2000" dirty="0">
                <a:latin typeface="Overpass Mono" pitchFamily="49" charset="77"/>
              </a:rPr>
              <a:t> </a:t>
            </a:r>
            <a:r>
              <a:rPr lang="en-GB" sz="2000" dirty="0" err="1">
                <a:latin typeface="Overpass Mono" pitchFamily="49" charset="77"/>
              </a:rPr>
              <a:t>ar-lein</a:t>
            </a:r>
            <a:r>
              <a:rPr lang="en-GB" sz="2000" dirty="0">
                <a:latin typeface="Overpass Mono" pitchFamily="49" charset="77"/>
              </a:rPr>
              <a:t> </a:t>
            </a:r>
            <a:r>
              <a:rPr lang="en-GB" sz="2000" dirty="0" err="1">
                <a:latin typeface="Overpass Mono" pitchFamily="49" charset="77"/>
              </a:rPr>
              <a:t>i</a:t>
            </a:r>
            <a:r>
              <a:rPr lang="en-GB" sz="2000" dirty="0">
                <a:latin typeface="Overpass Mono" pitchFamily="49" charset="77"/>
              </a:rPr>
              <a:t> weld a </a:t>
            </a:r>
            <a:r>
              <a:rPr lang="en-GB" sz="2000" dirty="0" err="1">
                <a:latin typeface="Overpass Mono" pitchFamily="49" charset="77"/>
              </a:rPr>
              <a:t>allai</a:t>
            </a:r>
            <a:r>
              <a:rPr lang="en-GB" sz="2000" dirty="0">
                <a:latin typeface="Overpass Mono" pitchFamily="49" charset="77"/>
              </a:rPr>
              <a:t> hi </a:t>
            </a:r>
            <a:r>
              <a:rPr lang="en-GB" sz="2000" dirty="0" err="1">
                <a:latin typeface="Overpass Mono" pitchFamily="49" charset="77"/>
              </a:rPr>
              <a:t>gerdded</a:t>
            </a:r>
            <a:r>
              <a:rPr lang="en-GB" sz="2000" dirty="0">
                <a:latin typeface="Overpass Mono" pitchFamily="49" charset="77"/>
              </a:rPr>
              <a:t> </a:t>
            </a:r>
            <a:r>
              <a:rPr lang="en-GB" sz="2000" dirty="0" err="1">
                <a:latin typeface="Overpass Mono" pitchFamily="49" charset="77"/>
              </a:rPr>
              <a:t>yno</a:t>
            </a:r>
            <a:r>
              <a:rPr lang="en-GB" sz="2000" dirty="0">
                <a:latin typeface="Overpass Mono" pitchFamily="49" charset="77"/>
              </a:rPr>
              <a:t> </a:t>
            </a:r>
            <a:r>
              <a:rPr lang="en-GB" sz="2000" dirty="0" err="1">
                <a:latin typeface="Overpass Mono" pitchFamily="49" charset="77"/>
              </a:rPr>
              <a:t>o’r</a:t>
            </a:r>
            <a:r>
              <a:rPr lang="en-GB" sz="2000" dirty="0">
                <a:latin typeface="Overpass Mono" pitchFamily="49" charset="77"/>
              </a:rPr>
              <a:t> </a:t>
            </a:r>
            <a:r>
              <a:rPr lang="en-GB" sz="2000" dirty="0" err="1">
                <a:latin typeface="Overpass Mono" pitchFamily="49" charset="77"/>
              </a:rPr>
              <a:t>tŷ</a:t>
            </a:r>
            <a:r>
              <a:rPr lang="en-GB" sz="2000" dirty="0">
                <a:latin typeface="Overpass Mono" pitchFamily="49" charset="77"/>
              </a:rPr>
              <a:t> </a:t>
            </a:r>
            <a:r>
              <a:rPr lang="en-GB" sz="2000" dirty="0" err="1">
                <a:latin typeface="Overpass Mono" pitchFamily="49" charset="77"/>
              </a:rPr>
              <a:t>gyda’i</a:t>
            </a:r>
            <a:r>
              <a:rPr lang="en-GB" sz="2000" dirty="0">
                <a:latin typeface="Overpass Mono" pitchFamily="49" charset="77"/>
              </a:rPr>
              <a:t> mam</a:t>
            </a:r>
            <a:r>
              <a:rPr lang="en-US" sz="2000" dirty="0">
                <a:latin typeface="Overpass Mono" pitchFamily="49" charset="77"/>
              </a:rPr>
              <a:t>.</a:t>
            </a:r>
          </a:p>
        </p:txBody>
      </p:sp>
    </p:spTree>
    <p:extLst>
      <p:ext uri="{BB962C8B-B14F-4D97-AF65-F5344CB8AC3E}">
        <p14:creationId xmlns:p14="http://schemas.microsoft.com/office/powerpoint/2010/main" val="2859589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5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750"/>
                                        <p:tgtEl>
                                          <p:spTgt spid="9">
                                            <p:txEl>
                                              <p:pRg st="0" end="0"/>
                                            </p:txEl>
                                          </p:spTgt>
                                        </p:tgtEl>
                                      </p:cBhvr>
                                    </p:animEffect>
                                  </p:childTnLst>
                                </p:cTn>
                              </p:par>
                            </p:childTnLst>
                          </p:cTn>
                        </p:par>
                        <p:par>
                          <p:cTn id="13" fill="hold">
                            <p:stCondLst>
                              <p:cond delay="1250"/>
                            </p:stCondLst>
                            <p:childTnLst>
                              <p:par>
                                <p:cTn id="14" presetID="10" presetClass="entr" presetSubtype="0" fill="hold" nodeType="afterEffect">
                                  <p:stCondLst>
                                    <p:cond delay="0"/>
                                  </p:stCondLst>
                                  <p:childTnLst>
                                    <p:set>
                                      <p:cBhvr>
                                        <p:cTn id="15" dur="1" fill="hold">
                                          <p:stCondLst>
                                            <p:cond delay="0"/>
                                          </p:stCondLst>
                                        </p:cTn>
                                        <p:tgtEl>
                                          <p:spTgt spid="9">
                                            <p:txEl>
                                              <p:pRg st="1" end="1"/>
                                            </p:txEl>
                                          </p:spTgt>
                                        </p:tgtEl>
                                        <p:attrNameLst>
                                          <p:attrName>style.visibility</p:attrName>
                                        </p:attrNameLst>
                                      </p:cBhvr>
                                      <p:to>
                                        <p:strVal val="visible"/>
                                      </p:to>
                                    </p:set>
                                    <p:animEffect transition="in" filter="fade">
                                      <p:cBhvr>
                                        <p:cTn id="16" dur="750"/>
                                        <p:tgtEl>
                                          <p:spTgt spid="9">
                                            <p:txEl>
                                              <p:pRg st="1" end="1"/>
                                            </p:txEl>
                                          </p:spTgt>
                                        </p:tgtEl>
                                      </p:cBhvr>
                                    </p:animEffect>
                                  </p:childTnLst>
                                </p:cTn>
                              </p:par>
                            </p:childTnLst>
                          </p:cTn>
                        </p:par>
                        <p:par>
                          <p:cTn id="17" fill="hold">
                            <p:stCondLst>
                              <p:cond delay="2000"/>
                            </p:stCondLst>
                            <p:childTnLst>
                              <p:par>
                                <p:cTn id="18" presetID="10" presetClass="entr" presetSubtype="0" fill="hold" nodeType="afterEffect">
                                  <p:stCondLst>
                                    <p:cond delay="0"/>
                                  </p:stCondLst>
                                  <p:childTnLst>
                                    <p:set>
                                      <p:cBhvr>
                                        <p:cTn id="19" dur="1" fill="hold">
                                          <p:stCondLst>
                                            <p:cond delay="0"/>
                                          </p:stCondLst>
                                        </p:cTn>
                                        <p:tgtEl>
                                          <p:spTgt spid="9">
                                            <p:txEl>
                                              <p:pRg st="2" end="2"/>
                                            </p:txEl>
                                          </p:spTgt>
                                        </p:tgtEl>
                                        <p:attrNameLst>
                                          <p:attrName>style.visibility</p:attrName>
                                        </p:attrNameLst>
                                      </p:cBhvr>
                                      <p:to>
                                        <p:strVal val="visible"/>
                                      </p:to>
                                    </p:set>
                                    <p:animEffect transition="in" filter="fade">
                                      <p:cBhvr>
                                        <p:cTn id="20" dur="75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9A242-30F5-7E43-BF50-82BD2DAB45C2}"/>
              </a:ext>
            </a:extLst>
          </p:cNvPr>
          <p:cNvSpPr txBox="1">
            <a:spLocks/>
          </p:cNvSpPr>
          <p:nvPr/>
        </p:nvSpPr>
        <p:spPr>
          <a:xfrm>
            <a:off x="692201" y="611124"/>
            <a:ext cx="14938324"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US" sz="3600" b="1" dirty="0">
                <a:solidFill>
                  <a:schemeClr val="dk1"/>
                </a:solidFill>
                <a:ea typeface="Calibri"/>
                <a:cs typeface="Calibri"/>
                <a:sym typeface="Calibri"/>
              </a:rPr>
              <a:t>Allwch chi weld pedwar darn o ddata personol am </a:t>
            </a:r>
            <a:r>
              <a:rPr lang="en-GB" sz="3600" b="1" dirty="0">
                <a:solidFill>
                  <a:schemeClr val="dk1"/>
                </a:solidFill>
                <a:ea typeface="Calibri"/>
                <a:cs typeface="Calibri"/>
                <a:sym typeface="Calibri"/>
              </a:rPr>
              <a:t>Jay?</a:t>
            </a:r>
          </a:p>
        </p:txBody>
      </p:sp>
      <p:grpSp>
        <p:nvGrpSpPr>
          <p:cNvPr id="3" name="Group 2">
            <a:extLst>
              <a:ext uri="{FF2B5EF4-FFF2-40B4-BE49-F238E27FC236}">
                <a16:creationId xmlns:a16="http://schemas.microsoft.com/office/drawing/2014/main" id="{82C0D256-12E6-6F4E-BA3D-07959A3DBB6A}"/>
              </a:ext>
            </a:extLst>
          </p:cNvPr>
          <p:cNvGrpSpPr/>
          <p:nvPr/>
        </p:nvGrpSpPr>
        <p:grpSpPr>
          <a:xfrm>
            <a:off x="2546930" y="1724567"/>
            <a:ext cx="11228866" cy="11557717"/>
            <a:chOff x="2522805" y="2024604"/>
            <a:chExt cx="11228866" cy="11557717"/>
          </a:xfrm>
        </p:grpSpPr>
        <p:sp>
          <p:nvSpPr>
            <p:cNvPr id="4" name="Rounded Rectangle 3">
              <a:extLst>
                <a:ext uri="{FF2B5EF4-FFF2-40B4-BE49-F238E27FC236}">
                  <a16:creationId xmlns:a16="http://schemas.microsoft.com/office/drawing/2014/main" id="{67A79235-EBF6-FD4A-89C2-FF738EA03324}"/>
                </a:ext>
              </a:extLst>
            </p:cNvPr>
            <p:cNvSpPr/>
            <p:nvPr/>
          </p:nvSpPr>
          <p:spPr>
            <a:xfrm>
              <a:off x="2522805" y="2024604"/>
              <a:ext cx="11228866" cy="11557717"/>
            </a:xfrm>
            <a:prstGeom prst="roundRect">
              <a:avLst>
                <a:gd name="adj" fmla="val 3402"/>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5" name="Rounded Rectangle 4">
              <a:extLst>
                <a:ext uri="{FF2B5EF4-FFF2-40B4-BE49-F238E27FC236}">
                  <a16:creationId xmlns:a16="http://schemas.microsoft.com/office/drawing/2014/main" id="{8E090D6E-F3B9-2247-876C-F97CC0D9A8F4}"/>
                </a:ext>
              </a:extLst>
            </p:cNvPr>
            <p:cNvSpPr/>
            <p:nvPr/>
          </p:nvSpPr>
          <p:spPr>
            <a:xfrm>
              <a:off x="2912317" y="2679299"/>
              <a:ext cx="10432954" cy="9840602"/>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6" name="Rounded Rectangle 5">
              <a:extLst>
                <a:ext uri="{FF2B5EF4-FFF2-40B4-BE49-F238E27FC236}">
                  <a16:creationId xmlns:a16="http://schemas.microsoft.com/office/drawing/2014/main" id="{FB9B99EA-5D17-5143-9931-61B2109A252E}"/>
                </a:ext>
              </a:extLst>
            </p:cNvPr>
            <p:cNvSpPr/>
            <p:nvPr/>
          </p:nvSpPr>
          <p:spPr>
            <a:xfrm>
              <a:off x="7773626" y="12771310"/>
              <a:ext cx="547666" cy="547330"/>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7" name="Rounded Rectangle 6">
              <a:extLst>
                <a:ext uri="{FF2B5EF4-FFF2-40B4-BE49-F238E27FC236}">
                  <a16:creationId xmlns:a16="http://schemas.microsoft.com/office/drawing/2014/main" id="{0E5BAB0C-FD30-D243-B34D-E4389AD72990}"/>
                </a:ext>
              </a:extLst>
            </p:cNvPr>
            <p:cNvSpPr/>
            <p:nvPr/>
          </p:nvSpPr>
          <p:spPr>
            <a:xfrm>
              <a:off x="7412032" y="2357492"/>
              <a:ext cx="723187" cy="70398"/>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a:extLst>
                <a:ext uri="{FF2B5EF4-FFF2-40B4-BE49-F238E27FC236}">
                  <a16:creationId xmlns:a16="http://schemas.microsoft.com/office/drawing/2014/main" id="{2EFED8BB-04A2-DE4C-96DE-EC5B522A038A}"/>
                </a:ext>
              </a:extLst>
            </p:cNvPr>
            <p:cNvSpPr/>
            <p:nvPr/>
          </p:nvSpPr>
          <p:spPr>
            <a:xfrm>
              <a:off x="8334010" y="2306766"/>
              <a:ext cx="189395" cy="18738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 name="Rectangle 8">
            <a:extLst>
              <a:ext uri="{FF2B5EF4-FFF2-40B4-BE49-F238E27FC236}">
                <a16:creationId xmlns:a16="http://schemas.microsoft.com/office/drawing/2014/main" id="{6F49B468-EC54-EE46-A0F3-8116A12D736E}"/>
              </a:ext>
            </a:extLst>
          </p:cNvPr>
          <p:cNvSpPr/>
          <p:nvPr/>
        </p:nvSpPr>
        <p:spPr>
          <a:xfrm>
            <a:off x="3473533" y="2973273"/>
            <a:ext cx="9517799" cy="4821833"/>
          </a:xfrm>
          <a:prstGeom prst="rect">
            <a:avLst/>
          </a:prstGeom>
        </p:spPr>
        <p:txBody>
          <a:bodyPr wrap="square" lIns="0" tIns="0" rIns="0" bIns="0">
            <a:spAutoFit/>
          </a:bodyPr>
          <a:lstStyle/>
          <a:p>
            <a:pPr>
              <a:spcAft>
                <a:spcPts val="2000"/>
              </a:spcAft>
            </a:pPr>
            <a:r>
              <a:rPr lang="en-GB" sz="2000" dirty="0">
                <a:latin typeface="Overpass Mono" pitchFamily="49" charset="77"/>
              </a:rPr>
              <a:t>Ar brynhawn dydd Sadwrn gwlyb, dyma Jay yn gofyn i’w mam a allai hi fynd ar-lein i wneud ymchwil ar gyfer prosiect ysgol am chwaraeon</a:t>
            </a:r>
            <a:r>
              <a:rPr lang="en-US" sz="2000" dirty="0">
                <a:latin typeface="Overpass Mono" pitchFamily="49" charset="77"/>
              </a:rPr>
              <a:t>. </a:t>
            </a:r>
            <a:r>
              <a:rPr lang="en-GB" sz="2000" dirty="0">
                <a:latin typeface="Overpass Mono" pitchFamily="49" charset="77"/>
              </a:rPr>
              <a:t>Cytunodd ei mam, ac estynnodd y gliniadur. Cyn </a:t>
            </a:r>
            <a:r>
              <a:rPr lang="en-GB" sz="2000" dirty="0">
                <a:solidFill>
                  <a:srgbClr val="FF0000"/>
                </a:solidFill>
                <a:latin typeface="Overpass Mono" pitchFamily="49" charset="77"/>
              </a:rPr>
              <a:t>dechrau, </a:t>
            </a:r>
            <a:r>
              <a:rPr lang="en-GB" sz="2000" dirty="0">
                <a:highlight>
                  <a:srgbClr val="FFFF00"/>
                </a:highlight>
                <a:latin typeface="Overpass Mono" pitchFamily="49" charset="77"/>
              </a:rPr>
              <a:t>gosododd ei statws cyfryngau cymdeithasol ar ‘Prysur’</a:t>
            </a:r>
            <a:r>
              <a:rPr lang="en-GB" sz="2000" dirty="0">
                <a:latin typeface="Overpass Mono" pitchFamily="49" charset="77"/>
              </a:rPr>
              <a:t>.</a:t>
            </a:r>
          </a:p>
          <a:p>
            <a:pPr>
              <a:spcAft>
                <a:spcPts val="2000"/>
              </a:spcAft>
            </a:pPr>
            <a:r>
              <a:rPr lang="en-GB" sz="2000" dirty="0">
                <a:latin typeface="Overpass Mono" pitchFamily="49" charset="77"/>
              </a:rPr>
              <a:t>Roedd Jay eisiau gwneud prosiect am bêl-droed </a:t>
            </a:r>
            <a:r>
              <a:rPr lang="en-GB" sz="2000" dirty="0">
                <a:solidFill>
                  <a:srgbClr val="FF0000"/>
                </a:solidFill>
                <a:latin typeface="Overpass Mono" pitchFamily="49" charset="77"/>
              </a:rPr>
              <a:t>merched</a:t>
            </a:r>
            <a:r>
              <a:rPr lang="en-GB" sz="2000" dirty="0">
                <a:latin typeface="Overpass Mono" pitchFamily="49" charset="77"/>
              </a:rPr>
              <a:t> ac roedd eisiau gwybod a oedd clybiau yn yr ardal. Aeth ar injan chwilio a </a:t>
            </a:r>
            <a:r>
              <a:rPr lang="en-GB" sz="2000" dirty="0">
                <a:highlight>
                  <a:srgbClr val="FFFF00"/>
                </a:highlight>
                <a:latin typeface="Overpass Mono" pitchFamily="49" charset="77"/>
              </a:rPr>
              <a:t>theipio  ‘clwb pêl-droed </a:t>
            </a:r>
            <a:r>
              <a:rPr lang="en-GB" sz="2000" dirty="0">
                <a:solidFill>
                  <a:srgbClr val="FF0000"/>
                </a:solidFill>
                <a:highlight>
                  <a:srgbClr val="FFFF00"/>
                </a:highlight>
                <a:latin typeface="Overpass Mono" pitchFamily="49" charset="77"/>
              </a:rPr>
              <a:t>merched</a:t>
            </a:r>
            <a:r>
              <a:rPr lang="en-GB" sz="2000" dirty="0">
                <a:highlight>
                  <a:srgbClr val="FFFF00"/>
                </a:highlight>
                <a:latin typeface="Overpass Mono" pitchFamily="49" charset="77"/>
              </a:rPr>
              <a:t> lleol’</a:t>
            </a:r>
            <a:r>
              <a:rPr lang="en-GB" sz="2000" dirty="0">
                <a:latin typeface="Overpass Mono" pitchFamily="49" charset="77"/>
              </a:rPr>
              <a:t>.</a:t>
            </a:r>
            <a:r>
              <a:rPr lang="en-GB" sz="2000" dirty="0"/>
              <a:t> </a:t>
            </a:r>
            <a:r>
              <a:rPr lang="en-GB" sz="2000" dirty="0">
                <a:latin typeface="Overpass Mono" pitchFamily="49" charset="77"/>
              </a:rPr>
              <a:t>Daeth hi o hyd i wefan y tîm ieuenctid lleol. Cofrestrodd i gael negeseuon ebost, drwy lenwi ffurflen oedd yn gofyn am </a:t>
            </a:r>
            <a:r>
              <a:rPr lang="en-GB" sz="2000" dirty="0">
                <a:highlight>
                  <a:srgbClr val="FFFF00"/>
                </a:highlight>
                <a:latin typeface="Overpass Mono" pitchFamily="49" charset="77"/>
              </a:rPr>
              <a:t>ei henw, ei dyddiad geni a’i chyfeiriad </a:t>
            </a:r>
            <a:r>
              <a:rPr lang="en-GB" sz="2000" dirty="0" err="1">
                <a:highlight>
                  <a:srgbClr val="FFFF00"/>
                </a:highlight>
                <a:latin typeface="Overpass Mono" pitchFamily="49" charset="77"/>
              </a:rPr>
              <a:t>ebost</a:t>
            </a:r>
            <a:r>
              <a:rPr lang="en-GB" sz="2000" dirty="0">
                <a:latin typeface="Overpass Mono" pitchFamily="49" charset="77"/>
              </a:rPr>
              <a:t>.</a:t>
            </a:r>
          </a:p>
          <a:p>
            <a:pPr>
              <a:spcAft>
                <a:spcPts val="2000"/>
              </a:spcAft>
            </a:pPr>
            <a:r>
              <a:rPr lang="en-GB" sz="2000" dirty="0" err="1">
                <a:latin typeface="Overpass Mono" pitchFamily="49" charset="77"/>
              </a:rPr>
              <a:t>Roedd</a:t>
            </a:r>
            <a:r>
              <a:rPr lang="en-GB" sz="2000" dirty="0">
                <a:latin typeface="Overpass Mono" pitchFamily="49" charset="77"/>
              </a:rPr>
              <a:t> Jay am weld ble yn union roedd eu cae, felly chwiliodd am y cyfeiriad ar-lein i weld a allai hi gerdded yno </a:t>
            </a:r>
            <a:r>
              <a:rPr lang="en-GB" sz="2000" dirty="0">
                <a:highlight>
                  <a:srgbClr val="FFFF00"/>
                </a:highlight>
                <a:latin typeface="Overpass Mono" pitchFamily="49" charset="77"/>
              </a:rPr>
              <a:t>o’r tŷ </a:t>
            </a:r>
            <a:r>
              <a:rPr lang="en-GB" sz="2000" dirty="0">
                <a:latin typeface="Overpass Mono" pitchFamily="49" charset="77"/>
              </a:rPr>
              <a:t>gyda’i mam</a:t>
            </a:r>
            <a:r>
              <a:rPr lang="en-US" sz="2000" dirty="0">
                <a:latin typeface="Overpass Mono" pitchFamily="49" charset="77"/>
              </a:rPr>
              <a:t>.</a:t>
            </a:r>
          </a:p>
        </p:txBody>
      </p:sp>
    </p:spTree>
    <p:extLst>
      <p:ext uri="{BB962C8B-B14F-4D97-AF65-F5344CB8AC3E}">
        <p14:creationId xmlns:p14="http://schemas.microsoft.com/office/powerpoint/2010/main" val="3238729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AB35DA7-B53A-8449-B609-2A64E256480C}"/>
              </a:ext>
            </a:extLst>
          </p:cNvPr>
          <p:cNvSpPr/>
          <p:nvPr/>
        </p:nvSpPr>
        <p:spPr>
          <a:xfrm>
            <a:off x="-192297" y="-228600"/>
            <a:ext cx="12408110" cy="6015039"/>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 name="Title 1">
            <a:extLst>
              <a:ext uri="{FF2B5EF4-FFF2-40B4-BE49-F238E27FC236}">
                <a16:creationId xmlns:a16="http://schemas.microsoft.com/office/drawing/2014/main" id="{73E54AE1-015C-2444-BB1D-39A1298ED0FB}"/>
              </a:ext>
            </a:extLst>
          </p:cNvPr>
          <p:cNvSpPr txBox="1">
            <a:spLocks/>
          </p:cNvSpPr>
          <p:nvPr/>
        </p:nvSpPr>
        <p:spPr>
          <a:xfrm>
            <a:off x="692201" y="611125"/>
            <a:ext cx="8601067" cy="3283686"/>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Sut mae cwmnïau'n defnyddio’n data personol?</a:t>
            </a:r>
          </a:p>
          <a:p>
            <a:pPr>
              <a:lnSpc>
                <a:spcPct val="100000"/>
              </a:lnSpc>
            </a:pPr>
            <a:endParaRPr lang="en-GB" sz="2400" dirty="0">
              <a:solidFill>
                <a:schemeClr val="dk1"/>
              </a:solidFill>
              <a:ea typeface="Calibri"/>
              <a:cs typeface="Calibri"/>
              <a:sym typeface="Calibri"/>
            </a:endParaRPr>
          </a:p>
          <a:p>
            <a:pPr>
              <a:lnSpc>
                <a:spcPct val="100000"/>
              </a:lnSpc>
            </a:pPr>
            <a:r>
              <a:rPr lang="en-GB" sz="2400" dirty="0">
                <a:solidFill>
                  <a:schemeClr val="dk1"/>
                </a:solidFill>
                <a:ea typeface="Calibri"/>
                <a:cs typeface="Calibri"/>
                <a:sym typeface="Calibri"/>
              </a:rPr>
              <a:t>Mae cwmnïau'n defnyddio’n data personol i bersonoli gwasanaethau ar ein rhan.</a:t>
            </a:r>
          </a:p>
          <a:p>
            <a:pPr>
              <a:lnSpc>
                <a:spcPct val="100000"/>
              </a:lnSpc>
            </a:pPr>
            <a:endParaRPr lang="en-GB" sz="2400" dirty="0">
              <a:solidFill>
                <a:schemeClr val="dk1"/>
              </a:solidFill>
              <a:ea typeface="Calibri"/>
              <a:cs typeface="Calibri"/>
              <a:sym typeface="Calibri"/>
            </a:endParaRPr>
          </a:p>
          <a:p>
            <a:pPr>
              <a:lnSpc>
                <a:spcPct val="100000"/>
              </a:lnSpc>
            </a:pPr>
            <a:r>
              <a:rPr lang="en-GB" sz="2400" dirty="0">
                <a:solidFill>
                  <a:schemeClr val="dk1"/>
                </a:solidFill>
                <a:ea typeface="Calibri"/>
                <a:cs typeface="Calibri"/>
                <a:sym typeface="Calibri"/>
              </a:rPr>
              <a:t>Er enghraifft:</a:t>
            </a:r>
          </a:p>
          <a:p>
            <a:pPr>
              <a:lnSpc>
                <a:spcPct val="100000"/>
              </a:lnSpc>
            </a:pPr>
            <a:endParaRPr lang="en-GB" sz="2400" dirty="0">
              <a:solidFill>
                <a:schemeClr val="dk1"/>
              </a:solidFill>
              <a:ea typeface="Calibri"/>
              <a:cs typeface="Calibri"/>
              <a:sym typeface="Calibri"/>
            </a:endParaRPr>
          </a:p>
          <a:p>
            <a:pPr>
              <a:lnSpc>
                <a:spcPct val="100000"/>
              </a:lnSpc>
            </a:pPr>
            <a:r>
              <a:rPr lang="en-GB" sz="3600" b="1" dirty="0">
                <a:solidFill>
                  <a:schemeClr val="dk1"/>
                </a:solidFill>
                <a:ea typeface="Calibri"/>
                <a:cs typeface="Calibri"/>
                <a:sym typeface="Calibri"/>
              </a:rPr>
              <a:t> </a:t>
            </a:r>
          </a:p>
        </p:txBody>
      </p:sp>
      <p:grpSp>
        <p:nvGrpSpPr>
          <p:cNvPr id="10" name="Group 9">
            <a:extLst>
              <a:ext uri="{FF2B5EF4-FFF2-40B4-BE49-F238E27FC236}">
                <a16:creationId xmlns:a16="http://schemas.microsoft.com/office/drawing/2014/main" id="{5C8DAA3B-197B-0048-9096-E53691DF031B}"/>
              </a:ext>
            </a:extLst>
          </p:cNvPr>
          <p:cNvGrpSpPr/>
          <p:nvPr/>
        </p:nvGrpSpPr>
        <p:grpSpPr>
          <a:xfrm>
            <a:off x="1270024" y="3917709"/>
            <a:ext cx="4389482" cy="4068427"/>
            <a:chOff x="1270024" y="3917709"/>
            <a:chExt cx="4389482" cy="4068427"/>
          </a:xfrm>
        </p:grpSpPr>
        <p:sp>
          <p:nvSpPr>
            <p:cNvPr id="35" name="Rectangle 34">
              <a:extLst>
                <a:ext uri="{FF2B5EF4-FFF2-40B4-BE49-F238E27FC236}">
                  <a16:creationId xmlns:a16="http://schemas.microsoft.com/office/drawing/2014/main" id="{113866E8-ED16-844C-B9BA-87D4CC905F95}"/>
                </a:ext>
              </a:extLst>
            </p:cNvPr>
            <p:cNvSpPr/>
            <p:nvPr/>
          </p:nvSpPr>
          <p:spPr>
            <a:xfrm>
              <a:off x="1270024" y="4222444"/>
              <a:ext cx="4084748" cy="376369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36" name="Picture 35">
              <a:extLst>
                <a:ext uri="{FF2B5EF4-FFF2-40B4-BE49-F238E27FC236}">
                  <a16:creationId xmlns:a16="http://schemas.microsoft.com/office/drawing/2014/main" id="{9D8B88B3-F5B2-9141-846B-6D435099DAB7}"/>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050038" y="3917709"/>
              <a:ext cx="609468" cy="609468"/>
            </a:xfrm>
            <a:prstGeom prst="rect">
              <a:avLst/>
            </a:prstGeom>
          </p:spPr>
        </p:pic>
        <p:sp>
          <p:nvSpPr>
            <p:cNvPr id="37" name="Title 1">
              <a:extLst>
                <a:ext uri="{FF2B5EF4-FFF2-40B4-BE49-F238E27FC236}">
                  <a16:creationId xmlns:a16="http://schemas.microsoft.com/office/drawing/2014/main" id="{B76D2A9B-8DC5-E442-A407-29B9EACD28F4}"/>
                </a:ext>
              </a:extLst>
            </p:cNvPr>
            <p:cNvSpPr txBox="1">
              <a:spLocks/>
            </p:cNvSpPr>
            <p:nvPr/>
          </p:nvSpPr>
          <p:spPr>
            <a:xfrm>
              <a:off x="1381282" y="6157336"/>
              <a:ext cx="3862232" cy="1828800"/>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019967"/>
                  </a:solidFill>
                  <a:latin typeface="Overpass Mono" pitchFamily="49" charset="77"/>
                </a:rPr>
                <a:t>mae siopau ar-lein yn defnyddio’n </a:t>
              </a:r>
              <a:r>
                <a:rPr lang="en-US" sz="2400" b="1" spc="-150" dirty="0">
                  <a:solidFill>
                    <a:srgbClr val="019967"/>
                  </a:solidFill>
                  <a:latin typeface="Overpass Mono" pitchFamily="49" charset="77"/>
                </a:rPr>
                <a:t>lleoliad</a:t>
              </a:r>
              <a:r>
                <a:rPr lang="en-US" sz="2400" spc="-150" dirty="0">
                  <a:solidFill>
                    <a:srgbClr val="019967"/>
                  </a:solidFill>
                  <a:latin typeface="Overpass Mono" pitchFamily="49" charset="77"/>
                </a:rPr>
                <a:t> i anfon ein nwyddau 
</a:t>
              </a:r>
            </a:p>
          </p:txBody>
        </p:sp>
        <p:pic>
          <p:nvPicPr>
            <p:cNvPr id="46" name="Graphic 45">
              <a:extLst>
                <a:ext uri="{FF2B5EF4-FFF2-40B4-BE49-F238E27FC236}">
                  <a16:creationId xmlns:a16="http://schemas.microsoft.com/office/drawing/2014/main" id="{BC4DEBE4-D28B-594E-A5D7-9C80275FADF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55147" y="4570442"/>
              <a:ext cx="1714500" cy="1828800"/>
            </a:xfrm>
            <a:prstGeom prst="rect">
              <a:avLst/>
            </a:prstGeom>
          </p:spPr>
        </p:pic>
      </p:grpSp>
      <p:grpSp>
        <p:nvGrpSpPr>
          <p:cNvPr id="12" name="Group 11">
            <a:extLst>
              <a:ext uri="{FF2B5EF4-FFF2-40B4-BE49-F238E27FC236}">
                <a16:creationId xmlns:a16="http://schemas.microsoft.com/office/drawing/2014/main" id="{B871B4D0-BEA8-C645-BE79-467254A9F159}"/>
              </a:ext>
            </a:extLst>
          </p:cNvPr>
          <p:cNvGrpSpPr/>
          <p:nvPr/>
        </p:nvGrpSpPr>
        <p:grpSpPr>
          <a:xfrm>
            <a:off x="10785498" y="3917709"/>
            <a:ext cx="4389482" cy="4068426"/>
            <a:chOff x="10785498" y="3917709"/>
            <a:chExt cx="4389482" cy="4068426"/>
          </a:xfrm>
        </p:grpSpPr>
        <p:sp>
          <p:nvSpPr>
            <p:cNvPr id="81" name="Rectangle 80">
              <a:extLst>
                <a:ext uri="{FF2B5EF4-FFF2-40B4-BE49-F238E27FC236}">
                  <a16:creationId xmlns:a16="http://schemas.microsoft.com/office/drawing/2014/main" id="{43DA6EF3-3070-4E48-A7C4-C71B6E677837}"/>
                </a:ext>
              </a:extLst>
            </p:cNvPr>
            <p:cNvSpPr/>
            <p:nvPr/>
          </p:nvSpPr>
          <p:spPr>
            <a:xfrm>
              <a:off x="10785498" y="4222444"/>
              <a:ext cx="4084748" cy="376369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82" name="Picture 81">
              <a:extLst>
                <a:ext uri="{FF2B5EF4-FFF2-40B4-BE49-F238E27FC236}">
                  <a16:creationId xmlns:a16="http://schemas.microsoft.com/office/drawing/2014/main" id="{17464AD1-A536-794C-9C60-12C1C6318AF7}"/>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4565512" y="3917709"/>
              <a:ext cx="609468" cy="609468"/>
            </a:xfrm>
            <a:prstGeom prst="rect">
              <a:avLst/>
            </a:prstGeom>
          </p:spPr>
        </p:pic>
        <p:sp>
          <p:nvSpPr>
            <p:cNvPr id="83" name="Title 1">
              <a:extLst>
                <a:ext uri="{FF2B5EF4-FFF2-40B4-BE49-F238E27FC236}">
                  <a16:creationId xmlns:a16="http://schemas.microsoft.com/office/drawing/2014/main" id="{65AC957A-B841-1446-802B-DC613B4AFB3A}"/>
                </a:ext>
              </a:extLst>
            </p:cNvPr>
            <p:cNvSpPr txBox="1">
              <a:spLocks/>
            </p:cNvSpPr>
            <p:nvPr/>
          </p:nvSpPr>
          <p:spPr>
            <a:xfrm>
              <a:off x="10896756" y="6130841"/>
              <a:ext cx="3862232" cy="1600438"/>
            </a:xfrm>
            <a:prstGeom prst="rect">
              <a:avLst/>
            </a:prstGeom>
          </p:spPr>
          <p:txBody>
            <a:bodyPr vert="horz" lIns="121920" tIns="60960" rIns="121920" bIns="60960" rtlCol="0" anchor="ctr">
              <a:sp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019967"/>
                  </a:solidFill>
                  <a:latin typeface="Overpass Mono" pitchFamily="49" charset="77"/>
                </a:rPr>
                <a:t>mae llwyfannau ffrydio’n </a:t>
              </a:r>
              <a:r>
                <a:rPr lang="en-US" sz="2400" b="1" spc="-150" dirty="0">
                  <a:solidFill>
                    <a:srgbClr val="019967"/>
                  </a:solidFill>
                  <a:latin typeface="Overpass Mono" pitchFamily="49" charset="77"/>
                </a:rPr>
                <a:t>cofio pa bennod rydyn ni wedi’i chyrraedd</a:t>
              </a:r>
            </a:p>
          </p:txBody>
        </p:sp>
        <p:pic>
          <p:nvPicPr>
            <p:cNvPr id="45" name="Graphic 44">
              <a:extLst>
                <a:ext uri="{FF2B5EF4-FFF2-40B4-BE49-F238E27FC236}">
                  <a16:creationId xmlns:a16="http://schemas.microsoft.com/office/drawing/2014/main" id="{0F9910D5-7BAE-1B42-B364-28F7CB58E6D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961097" y="4596758"/>
              <a:ext cx="1733550" cy="1657350"/>
            </a:xfrm>
            <a:prstGeom prst="rect">
              <a:avLst/>
            </a:prstGeom>
          </p:spPr>
        </p:pic>
      </p:grpSp>
      <p:grpSp>
        <p:nvGrpSpPr>
          <p:cNvPr id="11" name="Group 10">
            <a:extLst>
              <a:ext uri="{FF2B5EF4-FFF2-40B4-BE49-F238E27FC236}">
                <a16:creationId xmlns:a16="http://schemas.microsoft.com/office/drawing/2014/main" id="{8002603E-8FA2-AA47-BB7D-100AA7C2F651}"/>
              </a:ext>
            </a:extLst>
          </p:cNvPr>
          <p:cNvGrpSpPr/>
          <p:nvPr/>
        </p:nvGrpSpPr>
        <p:grpSpPr>
          <a:xfrm>
            <a:off x="6027761" y="3917709"/>
            <a:ext cx="4389482" cy="4068427"/>
            <a:chOff x="6027761" y="3917709"/>
            <a:chExt cx="4389482" cy="4068427"/>
          </a:xfrm>
        </p:grpSpPr>
        <p:sp>
          <p:nvSpPr>
            <p:cNvPr id="76" name="Rectangle 75">
              <a:extLst>
                <a:ext uri="{FF2B5EF4-FFF2-40B4-BE49-F238E27FC236}">
                  <a16:creationId xmlns:a16="http://schemas.microsoft.com/office/drawing/2014/main" id="{C15088ED-B4AB-7E4C-8CF8-E4624839D6F6}"/>
                </a:ext>
              </a:extLst>
            </p:cNvPr>
            <p:cNvSpPr/>
            <p:nvPr/>
          </p:nvSpPr>
          <p:spPr>
            <a:xfrm>
              <a:off x="6027761" y="4222444"/>
              <a:ext cx="4084748" cy="376369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77" name="Picture 76">
              <a:extLst>
                <a:ext uri="{FF2B5EF4-FFF2-40B4-BE49-F238E27FC236}">
                  <a16:creationId xmlns:a16="http://schemas.microsoft.com/office/drawing/2014/main" id="{67AE9812-B56D-C24D-BF4B-4256FA4D5009}"/>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9807775" y="3917709"/>
              <a:ext cx="609468" cy="609468"/>
            </a:xfrm>
            <a:prstGeom prst="rect">
              <a:avLst/>
            </a:prstGeom>
          </p:spPr>
        </p:pic>
        <p:sp>
          <p:nvSpPr>
            <p:cNvPr id="78" name="Title 1">
              <a:extLst>
                <a:ext uri="{FF2B5EF4-FFF2-40B4-BE49-F238E27FC236}">
                  <a16:creationId xmlns:a16="http://schemas.microsoft.com/office/drawing/2014/main" id="{9E5A2B26-DD5E-E448-8988-2A46BE67824B}"/>
                </a:ext>
              </a:extLst>
            </p:cNvPr>
            <p:cNvSpPr txBox="1">
              <a:spLocks/>
            </p:cNvSpPr>
            <p:nvPr/>
          </p:nvSpPr>
          <p:spPr>
            <a:xfrm>
              <a:off x="6255622" y="6157336"/>
              <a:ext cx="3629026" cy="1828800"/>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019967"/>
                  </a:solidFill>
                  <a:latin typeface="Overpass Mono" pitchFamily="49" charset="77"/>
                </a:rPr>
                <a:t>mae gwefannau’n cofio’n </a:t>
              </a:r>
              <a:r>
                <a:rPr lang="en-US" sz="2400" b="1" spc="-150" dirty="0">
                  <a:solidFill>
                    <a:srgbClr val="019967"/>
                  </a:solidFill>
                  <a:latin typeface="Overpass Mono" pitchFamily="49" charset="77"/>
                </a:rPr>
                <a:t>cyfrinair</a:t>
              </a:r>
              <a:r>
                <a:rPr lang="en-US" sz="2400" spc="-150" dirty="0">
                  <a:solidFill>
                    <a:srgbClr val="019967"/>
                  </a:solidFill>
                  <a:latin typeface="Overpass Mono" pitchFamily="49" charset="77"/>
                </a:rPr>
                <a:t> fel y gallwn aros wedi mewngofnodi
</a:t>
              </a:r>
            </a:p>
          </p:txBody>
        </p:sp>
        <p:pic>
          <p:nvPicPr>
            <p:cNvPr id="9" name="Graphic 8">
              <a:extLst>
                <a:ext uri="{FF2B5EF4-FFF2-40B4-BE49-F238E27FC236}">
                  <a16:creationId xmlns:a16="http://schemas.microsoft.com/office/drawing/2014/main" id="{148AF1AC-8B5C-F24F-AA2A-50B5D11DE934}"/>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589122" y="4836704"/>
              <a:ext cx="962025" cy="1133475"/>
            </a:xfrm>
            <a:prstGeom prst="rect">
              <a:avLst/>
            </a:prstGeom>
          </p:spPr>
        </p:pic>
      </p:grpSp>
    </p:spTree>
    <p:extLst>
      <p:ext uri="{BB962C8B-B14F-4D97-AF65-F5344CB8AC3E}">
        <p14:creationId xmlns:p14="http://schemas.microsoft.com/office/powerpoint/2010/main" val="3807263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500"/>
                                        <p:tgtEl>
                                          <p:spTgt spid="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4" end="4"/>
                                            </p:txEl>
                                          </p:spTgt>
                                        </p:tgtEl>
                                        <p:attrNameLst>
                                          <p:attrName>style.visibility</p:attrName>
                                        </p:attrNameLst>
                                      </p:cBhvr>
                                      <p:to>
                                        <p:strVal val="visible"/>
                                      </p:to>
                                    </p:set>
                                    <p:animEffect transition="in" filter="fade">
                                      <p:cBhvr>
                                        <p:cTn id="12" dur="500"/>
                                        <p:tgtEl>
                                          <p:spTgt spid="2">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A3C71A1-1ECC-D34D-B58B-06F7DE8C102E}"/>
              </a:ext>
            </a:extLst>
          </p:cNvPr>
          <p:cNvSpPr/>
          <p:nvPr/>
        </p:nvSpPr>
        <p:spPr>
          <a:xfrm>
            <a:off x="-192297" y="-228600"/>
            <a:ext cx="12408110" cy="6015039"/>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15" name="Title 1">
            <a:extLst>
              <a:ext uri="{FF2B5EF4-FFF2-40B4-BE49-F238E27FC236}">
                <a16:creationId xmlns:a16="http://schemas.microsoft.com/office/drawing/2014/main" id="{B8504B3A-CF97-FF4D-99F6-B5B23FFC39BE}"/>
              </a:ext>
            </a:extLst>
          </p:cNvPr>
          <p:cNvSpPr txBox="1">
            <a:spLocks/>
          </p:cNvSpPr>
          <p:nvPr/>
        </p:nvSpPr>
        <p:spPr>
          <a:xfrm>
            <a:off x="692201" y="611125"/>
            <a:ext cx="8194624" cy="3283686"/>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Sut mae cwmnïau'n defnyddio’n data personol?</a:t>
            </a:r>
          </a:p>
          <a:p>
            <a:pPr>
              <a:lnSpc>
                <a:spcPct val="100000"/>
              </a:lnSpc>
            </a:pPr>
            <a:endParaRPr lang="en-GB" sz="2400" dirty="0">
              <a:solidFill>
                <a:schemeClr val="dk1"/>
              </a:solidFill>
              <a:ea typeface="Calibri"/>
              <a:cs typeface="Calibri"/>
              <a:sym typeface="Calibri"/>
            </a:endParaRPr>
          </a:p>
          <a:p>
            <a:pPr>
              <a:lnSpc>
                <a:spcPct val="100000"/>
              </a:lnSpc>
            </a:pPr>
            <a:r>
              <a:rPr lang="en-GB" sz="2400" dirty="0">
                <a:solidFill>
                  <a:schemeClr val="dk1"/>
                </a:solidFill>
                <a:ea typeface="Calibri"/>
                <a:cs typeface="Calibri"/>
                <a:sym typeface="Calibri"/>
              </a:rPr>
              <a:t>Weithiau bydd gwefan neu ap yn defnyddio’n  data mewn ffyrdd annisgwyl neu ffyrdd nad ydyn ni’n gysurus ynglŷn â nhw.</a:t>
            </a:r>
          </a:p>
          <a:p>
            <a:pPr>
              <a:lnSpc>
                <a:spcPct val="100000"/>
              </a:lnSpc>
            </a:pPr>
            <a:endParaRPr lang="en-GB" sz="2400" dirty="0">
              <a:solidFill>
                <a:schemeClr val="dk1"/>
              </a:solidFill>
              <a:ea typeface="Calibri"/>
              <a:cs typeface="Calibri"/>
              <a:sym typeface="Calibri"/>
            </a:endParaRPr>
          </a:p>
          <a:p>
            <a:pPr>
              <a:lnSpc>
                <a:spcPct val="100000"/>
              </a:lnSpc>
            </a:pPr>
            <a:r>
              <a:rPr lang="en-GB" sz="2400" dirty="0">
                <a:solidFill>
                  <a:schemeClr val="dk1"/>
                </a:solidFill>
                <a:ea typeface="Calibri"/>
                <a:cs typeface="Calibri"/>
                <a:sym typeface="Calibri"/>
              </a:rPr>
              <a:t>Er enghraifft:</a:t>
            </a:r>
          </a:p>
          <a:p>
            <a:pPr>
              <a:lnSpc>
                <a:spcPct val="100000"/>
              </a:lnSpc>
            </a:pPr>
            <a:endParaRPr lang="en-GB" sz="2400" dirty="0">
              <a:solidFill>
                <a:schemeClr val="dk1"/>
              </a:solidFill>
              <a:ea typeface="Calibri"/>
              <a:cs typeface="Calibri"/>
              <a:sym typeface="Calibri"/>
            </a:endParaRPr>
          </a:p>
          <a:p>
            <a:pPr>
              <a:lnSpc>
                <a:spcPct val="100000"/>
              </a:lnSpc>
            </a:pPr>
            <a:r>
              <a:rPr lang="en-GB" sz="3600" b="1" dirty="0">
                <a:solidFill>
                  <a:schemeClr val="dk1"/>
                </a:solidFill>
                <a:ea typeface="Calibri"/>
                <a:cs typeface="Calibri"/>
                <a:sym typeface="Calibri"/>
              </a:rPr>
              <a:t> </a:t>
            </a:r>
          </a:p>
        </p:txBody>
      </p:sp>
      <p:grpSp>
        <p:nvGrpSpPr>
          <p:cNvPr id="10" name="Group 9">
            <a:extLst>
              <a:ext uri="{FF2B5EF4-FFF2-40B4-BE49-F238E27FC236}">
                <a16:creationId xmlns:a16="http://schemas.microsoft.com/office/drawing/2014/main" id="{85B1E1BA-149C-A341-B3C2-DECA5B1DC57A}"/>
              </a:ext>
            </a:extLst>
          </p:cNvPr>
          <p:cNvGrpSpPr/>
          <p:nvPr/>
        </p:nvGrpSpPr>
        <p:grpSpPr>
          <a:xfrm>
            <a:off x="10637532" y="2941456"/>
            <a:ext cx="4783675" cy="3798339"/>
            <a:chOff x="3169770" y="4990838"/>
            <a:chExt cx="4783675" cy="3798339"/>
          </a:xfrm>
        </p:grpSpPr>
        <p:sp>
          <p:nvSpPr>
            <p:cNvPr id="11" name="Rectangle 10">
              <a:extLst>
                <a:ext uri="{FF2B5EF4-FFF2-40B4-BE49-F238E27FC236}">
                  <a16:creationId xmlns:a16="http://schemas.microsoft.com/office/drawing/2014/main" id="{774D0ECA-3526-8245-BB18-B4CC65D67FDB}"/>
                </a:ext>
              </a:extLst>
            </p:cNvPr>
            <p:cNvSpPr/>
            <p:nvPr/>
          </p:nvSpPr>
          <p:spPr>
            <a:xfrm>
              <a:off x="3169770" y="5295572"/>
              <a:ext cx="4433165" cy="349360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z</a:t>
              </a:r>
            </a:p>
          </p:txBody>
        </p:sp>
        <p:pic>
          <p:nvPicPr>
            <p:cNvPr id="12" name="Picture 11">
              <a:extLst>
                <a:ext uri="{FF2B5EF4-FFF2-40B4-BE49-F238E27FC236}">
                  <a16:creationId xmlns:a16="http://schemas.microsoft.com/office/drawing/2014/main" id="{2C825DD6-FF85-944A-B077-FF0A69ACC3DC}"/>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43977" y="4990838"/>
              <a:ext cx="609468" cy="609468"/>
            </a:xfrm>
            <a:prstGeom prst="rect">
              <a:avLst/>
            </a:prstGeom>
          </p:spPr>
        </p:pic>
        <p:sp>
          <p:nvSpPr>
            <p:cNvPr id="13" name="Title 1">
              <a:extLst>
                <a:ext uri="{FF2B5EF4-FFF2-40B4-BE49-F238E27FC236}">
                  <a16:creationId xmlns:a16="http://schemas.microsoft.com/office/drawing/2014/main" id="{912ACB76-BAB5-2F4C-BE8D-32F7E524AB46}"/>
                </a:ext>
              </a:extLst>
            </p:cNvPr>
            <p:cNvSpPr txBox="1">
              <a:spLocks/>
            </p:cNvSpPr>
            <p:nvPr/>
          </p:nvSpPr>
          <p:spPr>
            <a:xfrm>
              <a:off x="3570409" y="5295572"/>
              <a:ext cx="3638034" cy="3493605"/>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b="1" spc="-150" dirty="0">
                  <a:solidFill>
                    <a:srgbClr val="791D7E"/>
                  </a:solidFill>
                  <a:latin typeface="Overpass Mono" pitchFamily="49" charset="77"/>
                </a:rPr>
                <a:t>dylanwadu </a:t>
              </a:r>
              <a:r>
                <a:rPr lang="en-US" sz="2400" spc="-150" dirty="0">
                  <a:solidFill>
                    <a:srgbClr val="791D7E"/>
                  </a:solidFill>
                  <a:latin typeface="Overpass Mono" pitchFamily="49" charset="77"/>
                </a:rPr>
                <a:t>ar ein barn wleidyddol </a:t>
              </a:r>
              <a:r>
                <a:rPr lang="en-US" sz="2400" b="1" spc="-150" dirty="0">
                  <a:solidFill>
                    <a:srgbClr val="791D7E"/>
                  </a:solidFill>
                  <a:latin typeface="Overpass Mono" pitchFamily="49" charset="77"/>
                </a:rPr>
                <a:t>
</a:t>
              </a:r>
              <a:endParaRPr lang="en-US" sz="2400" spc="-150" dirty="0">
                <a:solidFill>
                  <a:srgbClr val="791D7E"/>
                </a:solidFill>
                <a:latin typeface="Overpass Mono" pitchFamily="49" charset="77"/>
              </a:endParaRPr>
            </a:p>
          </p:txBody>
        </p:sp>
      </p:grpSp>
      <p:grpSp>
        <p:nvGrpSpPr>
          <p:cNvPr id="6" name="Group 5">
            <a:extLst>
              <a:ext uri="{FF2B5EF4-FFF2-40B4-BE49-F238E27FC236}">
                <a16:creationId xmlns:a16="http://schemas.microsoft.com/office/drawing/2014/main" id="{5800B471-AEAA-F844-8093-46C5FF774213}"/>
              </a:ext>
            </a:extLst>
          </p:cNvPr>
          <p:cNvGrpSpPr/>
          <p:nvPr/>
        </p:nvGrpSpPr>
        <p:grpSpPr>
          <a:xfrm>
            <a:off x="5736956" y="3550924"/>
            <a:ext cx="4783675" cy="3798339"/>
            <a:chOff x="3169770" y="4990838"/>
            <a:chExt cx="4783675" cy="3798339"/>
          </a:xfrm>
        </p:grpSpPr>
        <p:sp>
          <p:nvSpPr>
            <p:cNvPr id="7" name="Rectangle 6">
              <a:extLst>
                <a:ext uri="{FF2B5EF4-FFF2-40B4-BE49-F238E27FC236}">
                  <a16:creationId xmlns:a16="http://schemas.microsoft.com/office/drawing/2014/main" id="{AC64043D-6A0C-4349-A88E-68F3E9B3BBA8}"/>
                </a:ext>
              </a:extLst>
            </p:cNvPr>
            <p:cNvSpPr/>
            <p:nvPr/>
          </p:nvSpPr>
          <p:spPr>
            <a:xfrm>
              <a:off x="3169770" y="5295572"/>
              <a:ext cx="4433165" cy="349360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z</a:t>
              </a:r>
            </a:p>
          </p:txBody>
        </p:sp>
        <p:pic>
          <p:nvPicPr>
            <p:cNvPr id="8" name="Picture 7">
              <a:extLst>
                <a:ext uri="{FF2B5EF4-FFF2-40B4-BE49-F238E27FC236}">
                  <a16:creationId xmlns:a16="http://schemas.microsoft.com/office/drawing/2014/main" id="{F6F78AA2-2CDD-CB4A-BF98-621D1767CC24}"/>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43977" y="4990838"/>
              <a:ext cx="609468" cy="609468"/>
            </a:xfrm>
            <a:prstGeom prst="rect">
              <a:avLst/>
            </a:prstGeom>
          </p:spPr>
        </p:pic>
        <p:sp>
          <p:nvSpPr>
            <p:cNvPr id="9" name="Title 1">
              <a:extLst>
                <a:ext uri="{FF2B5EF4-FFF2-40B4-BE49-F238E27FC236}">
                  <a16:creationId xmlns:a16="http://schemas.microsoft.com/office/drawing/2014/main" id="{DEDB0621-1DC1-0A4D-B691-85E9D2829601}"/>
                </a:ext>
              </a:extLst>
            </p:cNvPr>
            <p:cNvSpPr txBox="1">
              <a:spLocks/>
            </p:cNvSpPr>
            <p:nvPr/>
          </p:nvSpPr>
          <p:spPr>
            <a:xfrm>
              <a:off x="3581532" y="5295572"/>
              <a:ext cx="3615788" cy="3493605"/>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b="1" spc="-150" dirty="0">
                  <a:solidFill>
                    <a:srgbClr val="791D7E"/>
                  </a:solidFill>
                  <a:latin typeface="Overpass Mono" pitchFamily="49" charset="77"/>
                </a:rPr>
                <a:t>rhannu </a:t>
              </a:r>
              <a:r>
                <a:rPr lang="en-US" sz="2400" spc="-150" dirty="0">
                  <a:solidFill>
                    <a:srgbClr val="791D7E"/>
                  </a:solidFill>
                  <a:latin typeface="Overpass Mono" pitchFamily="49" charset="77"/>
                </a:rPr>
                <a:t>ein data gyda chwmnïau eraill</a:t>
              </a:r>
              <a:r>
                <a:rPr lang="en-US" sz="2400" b="1" spc="-150" dirty="0">
                  <a:solidFill>
                    <a:srgbClr val="791D7E"/>
                  </a:solidFill>
                  <a:latin typeface="Overpass Mono" pitchFamily="49" charset="77"/>
                </a:rPr>
                <a:t>
</a:t>
              </a:r>
              <a:endParaRPr lang="en-US" sz="2400" spc="-150" dirty="0">
                <a:solidFill>
                  <a:srgbClr val="791D7E"/>
                </a:solidFill>
                <a:latin typeface="Overpass Mono" pitchFamily="49" charset="77"/>
              </a:endParaRPr>
            </a:p>
          </p:txBody>
        </p:sp>
      </p:grpSp>
      <p:grpSp>
        <p:nvGrpSpPr>
          <p:cNvPr id="2" name="Group 1">
            <a:extLst>
              <a:ext uri="{FF2B5EF4-FFF2-40B4-BE49-F238E27FC236}">
                <a16:creationId xmlns:a16="http://schemas.microsoft.com/office/drawing/2014/main" id="{DF24D083-79FB-7E45-91A4-4EAF8CB09324}"/>
              </a:ext>
            </a:extLst>
          </p:cNvPr>
          <p:cNvGrpSpPr/>
          <p:nvPr/>
        </p:nvGrpSpPr>
        <p:grpSpPr>
          <a:xfrm>
            <a:off x="756594" y="4316172"/>
            <a:ext cx="4783675" cy="3798339"/>
            <a:chOff x="3169770" y="4990838"/>
            <a:chExt cx="4783675" cy="3798339"/>
          </a:xfrm>
        </p:grpSpPr>
        <p:sp>
          <p:nvSpPr>
            <p:cNvPr id="3" name="Rectangle 2">
              <a:extLst>
                <a:ext uri="{FF2B5EF4-FFF2-40B4-BE49-F238E27FC236}">
                  <a16:creationId xmlns:a16="http://schemas.microsoft.com/office/drawing/2014/main" id="{F6B0E282-16D4-6044-8B98-ADEBCE51CBEF}"/>
                </a:ext>
              </a:extLst>
            </p:cNvPr>
            <p:cNvSpPr/>
            <p:nvPr/>
          </p:nvSpPr>
          <p:spPr>
            <a:xfrm>
              <a:off x="3169770" y="5295572"/>
              <a:ext cx="4433165" cy="349360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z</a:t>
              </a:r>
            </a:p>
          </p:txBody>
        </p:sp>
        <p:pic>
          <p:nvPicPr>
            <p:cNvPr id="4" name="Picture 3">
              <a:extLst>
                <a:ext uri="{FF2B5EF4-FFF2-40B4-BE49-F238E27FC236}">
                  <a16:creationId xmlns:a16="http://schemas.microsoft.com/office/drawing/2014/main" id="{526DD311-2AB9-AE44-BB05-F5D8D1546038}"/>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43977" y="4990838"/>
              <a:ext cx="609468" cy="609468"/>
            </a:xfrm>
            <a:prstGeom prst="rect">
              <a:avLst/>
            </a:prstGeom>
          </p:spPr>
        </p:pic>
        <p:sp>
          <p:nvSpPr>
            <p:cNvPr id="5" name="Title 1">
              <a:extLst>
                <a:ext uri="{FF2B5EF4-FFF2-40B4-BE49-F238E27FC236}">
                  <a16:creationId xmlns:a16="http://schemas.microsoft.com/office/drawing/2014/main" id="{EA4542C8-9DFC-5649-9C24-FD9DD68D8D20}"/>
                </a:ext>
              </a:extLst>
            </p:cNvPr>
            <p:cNvSpPr txBox="1">
              <a:spLocks/>
            </p:cNvSpPr>
            <p:nvPr/>
          </p:nvSpPr>
          <p:spPr>
            <a:xfrm>
              <a:off x="3601586" y="5295572"/>
              <a:ext cx="3575680" cy="3493605"/>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b="1" spc="-150" dirty="0">
                  <a:solidFill>
                    <a:srgbClr val="791D7E"/>
                  </a:solidFill>
                  <a:latin typeface="Overpass Mono" pitchFamily="49" charset="77"/>
                </a:rPr>
                <a:t>dangos hysbysebion</a:t>
              </a:r>
              <a:r>
                <a:rPr lang="en-US" sz="2400" spc="-150" dirty="0">
                  <a:solidFill>
                    <a:srgbClr val="791D7E"/>
                  </a:solidFill>
                  <a:latin typeface="Overpass Mono" pitchFamily="49" charset="77"/>
                </a:rPr>
                <a:t> inni yn seiliedig ar ein hymddygiad</a:t>
              </a:r>
              <a:r>
                <a:rPr lang="en-US" sz="2400" b="1" spc="-150" dirty="0">
                  <a:solidFill>
                    <a:srgbClr val="791D7E"/>
                  </a:solidFill>
                  <a:latin typeface="Overpass Mono" pitchFamily="49" charset="77"/>
                </a:rPr>
                <a:t>
</a:t>
              </a:r>
              <a:endParaRPr lang="en-US" sz="2400" spc="-150" dirty="0">
                <a:solidFill>
                  <a:srgbClr val="791D7E"/>
                </a:solidFill>
                <a:latin typeface="Overpass Mono" pitchFamily="49" charset="77"/>
              </a:endParaRPr>
            </a:p>
          </p:txBody>
        </p:sp>
      </p:grpSp>
    </p:spTree>
    <p:extLst>
      <p:ext uri="{BB962C8B-B14F-4D97-AF65-F5344CB8AC3E}">
        <p14:creationId xmlns:p14="http://schemas.microsoft.com/office/powerpoint/2010/main" val="2621208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xEl>
                                              <p:pRg st="2" end="2"/>
                                            </p:txEl>
                                          </p:spTgt>
                                        </p:tgtEl>
                                        <p:attrNameLst>
                                          <p:attrName>style.visibility</p:attrName>
                                        </p:attrNameLst>
                                      </p:cBhvr>
                                      <p:to>
                                        <p:strVal val="visible"/>
                                      </p:to>
                                    </p:set>
                                    <p:animEffect transition="in" filter="fade">
                                      <p:cBhvr>
                                        <p:cTn id="7" dur="500"/>
                                        <p:tgtEl>
                                          <p:spTgt spid="1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xEl>
                                              <p:pRg st="4" end="4"/>
                                            </p:txEl>
                                          </p:spTgt>
                                        </p:tgtEl>
                                        <p:attrNameLst>
                                          <p:attrName>style.visibility</p:attrName>
                                        </p:attrNameLst>
                                      </p:cBhvr>
                                      <p:to>
                                        <p:strVal val="visible"/>
                                      </p:to>
                                    </p:set>
                                    <p:animEffect transition="in" filter="fade">
                                      <p:cBhvr>
                                        <p:cTn id="12" dur="500"/>
                                        <p:tgtEl>
                                          <p:spTgt spid="15">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9846CC27-C9B0-2F4F-A1C6-469EFFF6E12A}"/>
              </a:ext>
            </a:extLst>
          </p:cNvPr>
          <p:cNvGrpSpPr/>
          <p:nvPr/>
        </p:nvGrpSpPr>
        <p:grpSpPr>
          <a:xfrm>
            <a:off x="9648793" y="4999365"/>
            <a:ext cx="4968582" cy="2515674"/>
            <a:chOff x="-1164470" y="2726331"/>
            <a:chExt cx="4968582" cy="2515674"/>
          </a:xfrm>
        </p:grpSpPr>
        <p:sp>
          <p:nvSpPr>
            <p:cNvPr id="41" name="Rectangle 40">
              <a:extLst>
                <a:ext uri="{FF2B5EF4-FFF2-40B4-BE49-F238E27FC236}">
                  <a16:creationId xmlns:a16="http://schemas.microsoft.com/office/drawing/2014/main" id="{FBF04AF3-2AF7-AE46-B92D-B3FAE9144299}"/>
                </a:ext>
              </a:extLst>
            </p:cNvPr>
            <p:cNvSpPr/>
            <p:nvPr/>
          </p:nvSpPr>
          <p:spPr>
            <a:xfrm>
              <a:off x="-1164470" y="2975175"/>
              <a:ext cx="4719737" cy="226683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42" name="Group 41">
              <a:extLst>
                <a:ext uri="{FF2B5EF4-FFF2-40B4-BE49-F238E27FC236}">
                  <a16:creationId xmlns:a16="http://schemas.microsoft.com/office/drawing/2014/main" id="{F871953A-05F9-5C44-BF3D-EC904D5B20A4}"/>
                </a:ext>
              </a:extLst>
            </p:cNvPr>
            <p:cNvGrpSpPr/>
            <p:nvPr/>
          </p:nvGrpSpPr>
          <p:grpSpPr>
            <a:xfrm>
              <a:off x="3306424" y="2726331"/>
              <a:ext cx="497688" cy="497688"/>
              <a:chOff x="11448333" y="3259976"/>
              <a:chExt cx="497688" cy="497688"/>
            </a:xfrm>
          </p:grpSpPr>
          <p:sp>
            <p:nvSpPr>
              <p:cNvPr id="44" name="Oval 43">
                <a:extLst>
                  <a:ext uri="{FF2B5EF4-FFF2-40B4-BE49-F238E27FC236}">
                    <a16:creationId xmlns:a16="http://schemas.microsoft.com/office/drawing/2014/main" id="{6AB70A0B-7276-9149-85CA-106E6BF73E53}"/>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5" name="Straight Connector 44">
                <a:extLst>
                  <a:ext uri="{FF2B5EF4-FFF2-40B4-BE49-F238E27FC236}">
                    <a16:creationId xmlns:a16="http://schemas.microsoft.com/office/drawing/2014/main" id="{D0903D1C-1B00-EC43-86A1-B403BCC288E9}"/>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C1CE6FE-FCF1-0543-B342-3929A10122B6}"/>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43" name="TextBox 42">
              <a:extLst>
                <a:ext uri="{FF2B5EF4-FFF2-40B4-BE49-F238E27FC236}">
                  <a16:creationId xmlns:a16="http://schemas.microsoft.com/office/drawing/2014/main" id="{37F003D0-2256-5940-B5BB-2971F8C60DBB}"/>
                </a:ext>
              </a:extLst>
            </p:cNvPr>
            <p:cNvSpPr txBox="1"/>
            <p:nvPr/>
          </p:nvSpPr>
          <p:spPr>
            <a:xfrm>
              <a:off x="-832256" y="3446871"/>
              <a:ext cx="4055308" cy="1323439"/>
            </a:xfrm>
            <a:prstGeom prst="rect">
              <a:avLst/>
            </a:prstGeom>
            <a:noFill/>
          </p:spPr>
          <p:txBody>
            <a:bodyPr wrap="square" rtlCol="0">
              <a:spAutoFit/>
            </a:bodyPr>
            <a:lstStyle/>
            <a:p>
              <a:pPr marL="179705" marR="454660" algn="ctr">
                <a:spcAft>
                  <a:spcPts val="0"/>
                </a:spcAft>
              </a:pPr>
              <a:r>
                <a:rPr lang="en-GB" sz="2000" dirty="0">
                  <a:latin typeface="Overpass Mono" pitchFamily="49" charset="77"/>
                </a:rPr>
                <a:t>“Ar ôl edrych ar eitem ar-lein, dwi’n gweld hysbysebion amdani ym mhobman.”</a:t>
              </a:r>
              <a:endParaRPr lang="cy-GB" sz="2000" dirty="0">
                <a:latin typeface="Overpass Mono" pitchFamily="49" charset="77"/>
              </a:endParaRPr>
            </a:p>
          </p:txBody>
        </p:sp>
      </p:grpSp>
      <p:sp>
        <p:nvSpPr>
          <p:cNvPr id="2" name="Title 1">
            <a:extLst>
              <a:ext uri="{FF2B5EF4-FFF2-40B4-BE49-F238E27FC236}">
                <a16:creationId xmlns:a16="http://schemas.microsoft.com/office/drawing/2014/main" id="{5C29A242-30F5-7E43-BF50-82BD2DAB45C2}"/>
              </a:ext>
            </a:extLst>
          </p:cNvPr>
          <p:cNvSpPr txBox="1">
            <a:spLocks/>
          </p:cNvSpPr>
          <p:nvPr/>
        </p:nvSpPr>
        <p:spPr>
          <a:xfrm>
            <a:off x="692201" y="611124"/>
            <a:ext cx="13778154"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Sut mae cwmnïau'n defnyddio data personol pobl?</a:t>
            </a:r>
          </a:p>
        </p:txBody>
      </p:sp>
      <p:grpSp>
        <p:nvGrpSpPr>
          <p:cNvPr id="12" name="Group 11">
            <a:extLst>
              <a:ext uri="{FF2B5EF4-FFF2-40B4-BE49-F238E27FC236}">
                <a16:creationId xmlns:a16="http://schemas.microsoft.com/office/drawing/2014/main" id="{304FDCEE-6B56-134F-9B61-CE734351D6BF}"/>
              </a:ext>
            </a:extLst>
          </p:cNvPr>
          <p:cNvGrpSpPr/>
          <p:nvPr/>
        </p:nvGrpSpPr>
        <p:grpSpPr>
          <a:xfrm>
            <a:off x="1025587" y="1678640"/>
            <a:ext cx="4968582" cy="2589164"/>
            <a:chOff x="-1164470" y="2726331"/>
            <a:chExt cx="4968582" cy="2589164"/>
          </a:xfrm>
        </p:grpSpPr>
        <p:sp>
          <p:nvSpPr>
            <p:cNvPr id="13" name="Rectangle 12">
              <a:extLst>
                <a:ext uri="{FF2B5EF4-FFF2-40B4-BE49-F238E27FC236}">
                  <a16:creationId xmlns:a16="http://schemas.microsoft.com/office/drawing/2014/main" id="{7A214949-0A4C-EB41-A0AA-D0F3E02EC32C}"/>
                </a:ext>
              </a:extLst>
            </p:cNvPr>
            <p:cNvSpPr/>
            <p:nvPr/>
          </p:nvSpPr>
          <p:spPr>
            <a:xfrm>
              <a:off x="-1164470" y="2975174"/>
              <a:ext cx="4719737" cy="234032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4" name="Group 13">
              <a:extLst>
                <a:ext uri="{FF2B5EF4-FFF2-40B4-BE49-F238E27FC236}">
                  <a16:creationId xmlns:a16="http://schemas.microsoft.com/office/drawing/2014/main" id="{4E9F7FA8-7913-6544-AF78-246A81B849A2}"/>
                </a:ext>
              </a:extLst>
            </p:cNvPr>
            <p:cNvGrpSpPr/>
            <p:nvPr/>
          </p:nvGrpSpPr>
          <p:grpSpPr>
            <a:xfrm>
              <a:off x="3306424" y="2726331"/>
              <a:ext cx="497688" cy="497688"/>
              <a:chOff x="11448333" y="3259976"/>
              <a:chExt cx="497688" cy="497688"/>
            </a:xfrm>
          </p:grpSpPr>
          <p:sp>
            <p:nvSpPr>
              <p:cNvPr id="16" name="Oval 15">
                <a:extLst>
                  <a:ext uri="{FF2B5EF4-FFF2-40B4-BE49-F238E27FC236}">
                    <a16:creationId xmlns:a16="http://schemas.microsoft.com/office/drawing/2014/main" id="{E0DA6320-7D48-6245-87C1-A66E312BACE8}"/>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7" name="Straight Connector 16">
                <a:extLst>
                  <a:ext uri="{FF2B5EF4-FFF2-40B4-BE49-F238E27FC236}">
                    <a16:creationId xmlns:a16="http://schemas.microsoft.com/office/drawing/2014/main" id="{64693CA1-0210-BC40-B93B-256DC65221EA}"/>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8F3D6FE-2989-4E43-8460-BA62A5F794D5}"/>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F1C1F832-3DAB-FE43-BF14-32D84D8F4E48}"/>
                </a:ext>
              </a:extLst>
            </p:cNvPr>
            <p:cNvSpPr txBox="1"/>
            <p:nvPr/>
          </p:nvSpPr>
          <p:spPr>
            <a:xfrm>
              <a:off x="-832256" y="3329726"/>
              <a:ext cx="4055308" cy="1631216"/>
            </a:xfrm>
            <a:prstGeom prst="rect">
              <a:avLst/>
            </a:prstGeom>
            <a:noFill/>
          </p:spPr>
          <p:txBody>
            <a:bodyPr wrap="square" rtlCol="0">
              <a:spAutoFit/>
            </a:bodyPr>
            <a:lstStyle/>
            <a:p>
              <a:pPr marL="143510" marR="144145" algn="ctr">
                <a:spcBef>
                  <a:spcPts val="5"/>
                </a:spcBef>
                <a:spcAft>
                  <a:spcPts val="0"/>
                </a:spcAft>
              </a:pPr>
              <a:r>
                <a:rPr lang="en-GB" sz="2000" dirty="0">
                  <a:latin typeface="Overpass Mono" pitchFamily="49" charset="77"/>
                </a:rPr>
                <a:t>“Mae fy ap llywio’n defnyddio fy lleoliad i a data am y traffig i ddangos y ffordd gyflymaf adre.”</a:t>
              </a:r>
              <a:endParaRPr lang="cy-GB" sz="2000" dirty="0">
                <a:latin typeface="Overpass Mono" pitchFamily="49" charset="77"/>
              </a:endParaRPr>
            </a:p>
          </p:txBody>
        </p:sp>
      </p:grpSp>
      <p:grpSp>
        <p:nvGrpSpPr>
          <p:cNvPr id="19" name="Group 18">
            <a:extLst>
              <a:ext uri="{FF2B5EF4-FFF2-40B4-BE49-F238E27FC236}">
                <a16:creationId xmlns:a16="http://schemas.microsoft.com/office/drawing/2014/main" id="{0D41BFAA-9314-8046-BEA9-B29A3F5C6A21}"/>
              </a:ext>
            </a:extLst>
          </p:cNvPr>
          <p:cNvGrpSpPr/>
          <p:nvPr/>
        </p:nvGrpSpPr>
        <p:grpSpPr>
          <a:xfrm>
            <a:off x="2356050" y="4296893"/>
            <a:ext cx="4968582" cy="2231000"/>
            <a:chOff x="-1164470" y="2726331"/>
            <a:chExt cx="4968582" cy="2231000"/>
          </a:xfrm>
        </p:grpSpPr>
        <p:sp>
          <p:nvSpPr>
            <p:cNvPr id="20" name="Rectangle 19">
              <a:extLst>
                <a:ext uri="{FF2B5EF4-FFF2-40B4-BE49-F238E27FC236}">
                  <a16:creationId xmlns:a16="http://schemas.microsoft.com/office/drawing/2014/main" id="{381FBAED-83AE-294E-AFD1-F71D4C8DE6C8}"/>
                </a:ext>
              </a:extLst>
            </p:cNvPr>
            <p:cNvSpPr/>
            <p:nvPr/>
          </p:nvSpPr>
          <p:spPr>
            <a:xfrm>
              <a:off x="-1164470" y="2975175"/>
              <a:ext cx="4719737" cy="19821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21" name="Group 20">
              <a:extLst>
                <a:ext uri="{FF2B5EF4-FFF2-40B4-BE49-F238E27FC236}">
                  <a16:creationId xmlns:a16="http://schemas.microsoft.com/office/drawing/2014/main" id="{6A46E991-E92F-CA48-8505-255C654DD45C}"/>
                </a:ext>
              </a:extLst>
            </p:cNvPr>
            <p:cNvGrpSpPr/>
            <p:nvPr/>
          </p:nvGrpSpPr>
          <p:grpSpPr>
            <a:xfrm>
              <a:off x="3306424" y="2726331"/>
              <a:ext cx="497688" cy="497688"/>
              <a:chOff x="11448333" y="3259976"/>
              <a:chExt cx="497688" cy="497688"/>
            </a:xfrm>
          </p:grpSpPr>
          <p:sp>
            <p:nvSpPr>
              <p:cNvPr id="23" name="Oval 22">
                <a:extLst>
                  <a:ext uri="{FF2B5EF4-FFF2-40B4-BE49-F238E27FC236}">
                    <a16:creationId xmlns:a16="http://schemas.microsoft.com/office/drawing/2014/main" id="{3CDEF4B8-F65B-CA4A-93E1-66C65FC92CF5}"/>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4" name="Straight Connector 23">
                <a:extLst>
                  <a:ext uri="{FF2B5EF4-FFF2-40B4-BE49-F238E27FC236}">
                    <a16:creationId xmlns:a16="http://schemas.microsoft.com/office/drawing/2014/main" id="{7037D7EE-D9C7-5A47-8C4D-C35B9065A357}"/>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73D51D1-334B-5848-B309-87B5FD015C66}"/>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22" name="TextBox 21">
              <a:extLst>
                <a:ext uri="{FF2B5EF4-FFF2-40B4-BE49-F238E27FC236}">
                  <a16:creationId xmlns:a16="http://schemas.microsoft.com/office/drawing/2014/main" id="{65F5FD48-4A1C-5D4A-B166-080E4A82C1D4}"/>
                </a:ext>
              </a:extLst>
            </p:cNvPr>
            <p:cNvSpPr txBox="1"/>
            <p:nvPr/>
          </p:nvSpPr>
          <p:spPr>
            <a:xfrm>
              <a:off x="-862089" y="3326894"/>
              <a:ext cx="4055308" cy="1323439"/>
            </a:xfrm>
            <a:prstGeom prst="rect">
              <a:avLst/>
            </a:prstGeom>
            <a:noFill/>
          </p:spPr>
          <p:txBody>
            <a:bodyPr wrap="square" rtlCol="0">
              <a:spAutoFit/>
            </a:bodyPr>
            <a:lstStyle/>
            <a:p>
              <a:pPr marL="179705" marR="180340" algn="ctr">
                <a:spcBef>
                  <a:spcPts val="5"/>
                </a:spcBef>
                <a:spcAft>
                  <a:spcPts val="0"/>
                </a:spcAft>
              </a:pPr>
              <a:r>
                <a:rPr lang="en-GB" sz="2000" dirty="0">
                  <a:latin typeface="Overpass Mono" pitchFamily="49" charset="77"/>
                </a:rPr>
                <a:t>“Mae siopau’n anfon negeseuon ebost o hyd am bethau newydd y gallwn i eu prynu.”</a:t>
              </a:r>
              <a:endParaRPr lang="cy-GB" sz="2000" dirty="0">
                <a:latin typeface="Overpass Mono" pitchFamily="49" charset="77"/>
              </a:endParaRPr>
            </a:p>
          </p:txBody>
        </p:sp>
      </p:grpSp>
      <p:grpSp>
        <p:nvGrpSpPr>
          <p:cNvPr id="33" name="Group 32">
            <a:extLst>
              <a:ext uri="{FF2B5EF4-FFF2-40B4-BE49-F238E27FC236}">
                <a16:creationId xmlns:a16="http://schemas.microsoft.com/office/drawing/2014/main" id="{9DB6CF95-0CD1-AB40-B12A-EA6CCEDCE78A}"/>
              </a:ext>
            </a:extLst>
          </p:cNvPr>
          <p:cNvGrpSpPr/>
          <p:nvPr/>
        </p:nvGrpSpPr>
        <p:grpSpPr>
          <a:xfrm>
            <a:off x="8157407" y="2006248"/>
            <a:ext cx="4968582" cy="2744274"/>
            <a:chOff x="-1164470" y="2726331"/>
            <a:chExt cx="4968582" cy="2744274"/>
          </a:xfrm>
        </p:grpSpPr>
        <p:sp>
          <p:nvSpPr>
            <p:cNvPr id="34" name="Rectangle 33">
              <a:extLst>
                <a:ext uri="{FF2B5EF4-FFF2-40B4-BE49-F238E27FC236}">
                  <a16:creationId xmlns:a16="http://schemas.microsoft.com/office/drawing/2014/main" id="{D0DF783A-B116-5F4F-962F-18F016FCC4D2}"/>
                </a:ext>
              </a:extLst>
            </p:cNvPr>
            <p:cNvSpPr/>
            <p:nvPr/>
          </p:nvSpPr>
          <p:spPr>
            <a:xfrm>
              <a:off x="-1164470" y="2975174"/>
              <a:ext cx="4719737" cy="249543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35" name="Group 34">
              <a:extLst>
                <a:ext uri="{FF2B5EF4-FFF2-40B4-BE49-F238E27FC236}">
                  <a16:creationId xmlns:a16="http://schemas.microsoft.com/office/drawing/2014/main" id="{901EB236-6E83-ED40-A015-3921E6F905A7}"/>
                </a:ext>
              </a:extLst>
            </p:cNvPr>
            <p:cNvGrpSpPr/>
            <p:nvPr/>
          </p:nvGrpSpPr>
          <p:grpSpPr>
            <a:xfrm>
              <a:off x="3306424" y="2726331"/>
              <a:ext cx="497688" cy="497688"/>
              <a:chOff x="11448333" y="3259976"/>
              <a:chExt cx="497688" cy="497688"/>
            </a:xfrm>
          </p:grpSpPr>
          <p:sp>
            <p:nvSpPr>
              <p:cNvPr id="37" name="Oval 36">
                <a:extLst>
                  <a:ext uri="{FF2B5EF4-FFF2-40B4-BE49-F238E27FC236}">
                    <a16:creationId xmlns:a16="http://schemas.microsoft.com/office/drawing/2014/main" id="{5AD145B3-D0FB-D94B-BF01-5A38BB5B76EB}"/>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8" name="Straight Connector 37">
                <a:extLst>
                  <a:ext uri="{FF2B5EF4-FFF2-40B4-BE49-F238E27FC236}">
                    <a16:creationId xmlns:a16="http://schemas.microsoft.com/office/drawing/2014/main" id="{4CB52160-82AB-E446-98DA-DAE46ACAC90A}"/>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8A5FAA41-71EC-B849-B1C3-D14A44939971}"/>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36" name="TextBox 35">
              <a:extLst>
                <a:ext uri="{FF2B5EF4-FFF2-40B4-BE49-F238E27FC236}">
                  <a16:creationId xmlns:a16="http://schemas.microsoft.com/office/drawing/2014/main" id="{94AA4437-A841-9E4B-BF91-5B4EFD86CD78}"/>
                </a:ext>
              </a:extLst>
            </p:cNvPr>
            <p:cNvSpPr txBox="1"/>
            <p:nvPr/>
          </p:nvSpPr>
          <p:spPr>
            <a:xfrm>
              <a:off x="-832256" y="3253393"/>
              <a:ext cx="4055308" cy="1938992"/>
            </a:xfrm>
            <a:prstGeom prst="rect">
              <a:avLst/>
            </a:prstGeom>
            <a:noFill/>
          </p:spPr>
          <p:txBody>
            <a:bodyPr wrap="square" rtlCol="0">
              <a:spAutoFit/>
            </a:bodyPr>
            <a:lstStyle/>
            <a:p>
              <a:pPr marL="179705" marR="194310" algn="ctr">
                <a:spcAft>
                  <a:spcPts val="0"/>
                </a:spcAft>
              </a:pPr>
              <a:r>
                <a:rPr lang="en-GB" sz="2000" dirty="0">
                  <a:latin typeface="Overpass Mono" pitchFamily="49" charset="77"/>
                </a:rPr>
                <a:t>“Os nad ydw i wedi logio i mewn i fy ap gemau ers tro, mae’r ap yn anfon neges i atgoffa fi am chwarae.”</a:t>
              </a:r>
              <a:endParaRPr lang="cy-GB" sz="2000" dirty="0">
                <a:latin typeface="Overpass Mono" pitchFamily="49" charset="77"/>
              </a:endParaRPr>
            </a:p>
          </p:txBody>
        </p:sp>
      </p:grpSp>
      <p:grpSp>
        <p:nvGrpSpPr>
          <p:cNvPr id="26" name="Group 25">
            <a:extLst>
              <a:ext uri="{FF2B5EF4-FFF2-40B4-BE49-F238E27FC236}">
                <a16:creationId xmlns:a16="http://schemas.microsoft.com/office/drawing/2014/main" id="{92209AC2-C60A-7B4F-B528-A49728E46F0F}"/>
              </a:ext>
            </a:extLst>
          </p:cNvPr>
          <p:cNvGrpSpPr/>
          <p:nvPr/>
        </p:nvGrpSpPr>
        <p:grpSpPr>
          <a:xfrm>
            <a:off x="3752766" y="6553922"/>
            <a:ext cx="4968582" cy="2231000"/>
            <a:chOff x="-1164470" y="2726331"/>
            <a:chExt cx="4968582" cy="2231000"/>
          </a:xfrm>
        </p:grpSpPr>
        <p:sp>
          <p:nvSpPr>
            <p:cNvPr id="27" name="Rectangle 26">
              <a:extLst>
                <a:ext uri="{FF2B5EF4-FFF2-40B4-BE49-F238E27FC236}">
                  <a16:creationId xmlns:a16="http://schemas.microsoft.com/office/drawing/2014/main" id="{B98A11B4-7616-274B-913F-E44A8D4BC338}"/>
                </a:ext>
              </a:extLst>
            </p:cNvPr>
            <p:cNvSpPr/>
            <p:nvPr/>
          </p:nvSpPr>
          <p:spPr>
            <a:xfrm>
              <a:off x="-1164470" y="2975175"/>
              <a:ext cx="4719737" cy="19821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28" name="Group 27">
              <a:extLst>
                <a:ext uri="{FF2B5EF4-FFF2-40B4-BE49-F238E27FC236}">
                  <a16:creationId xmlns:a16="http://schemas.microsoft.com/office/drawing/2014/main" id="{2A12E4A7-D61B-1948-8BAB-1B3C5A2B4216}"/>
                </a:ext>
              </a:extLst>
            </p:cNvPr>
            <p:cNvGrpSpPr/>
            <p:nvPr/>
          </p:nvGrpSpPr>
          <p:grpSpPr>
            <a:xfrm>
              <a:off x="3306424" y="2726331"/>
              <a:ext cx="497688" cy="497688"/>
              <a:chOff x="11448333" y="3259976"/>
              <a:chExt cx="497688" cy="497688"/>
            </a:xfrm>
          </p:grpSpPr>
          <p:sp>
            <p:nvSpPr>
              <p:cNvPr id="30" name="Oval 29">
                <a:extLst>
                  <a:ext uri="{FF2B5EF4-FFF2-40B4-BE49-F238E27FC236}">
                    <a16:creationId xmlns:a16="http://schemas.microsoft.com/office/drawing/2014/main" id="{E3DE41B9-E549-3740-8352-6F0B1356EF5E}"/>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1" name="Straight Connector 30">
                <a:extLst>
                  <a:ext uri="{FF2B5EF4-FFF2-40B4-BE49-F238E27FC236}">
                    <a16:creationId xmlns:a16="http://schemas.microsoft.com/office/drawing/2014/main" id="{2D33806D-A5AF-9642-A979-84CAC271F7BF}"/>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7D18369-0E49-FB40-AF04-4E52671B9108}"/>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29" name="TextBox 28">
              <a:extLst>
                <a:ext uri="{FF2B5EF4-FFF2-40B4-BE49-F238E27FC236}">
                  <a16:creationId xmlns:a16="http://schemas.microsoft.com/office/drawing/2014/main" id="{6EAFFED2-EF50-7843-A8AA-7104EBFC1F44}"/>
                </a:ext>
              </a:extLst>
            </p:cNvPr>
            <p:cNvSpPr txBox="1"/>
            <p:nvPr/>
          </p:nvSpPr>
          <p:spPr>
            <a:xfrm>
              <a:off x="-862089" y="3186218"/>
              <a:ext cx="4055308" cy="1631216"/>
            </a:xfrm>
            <a:prstGeom prst="rect">
              <a:avLst/>
            </a:prstGeom>
            <a:noFill/>
          </p:spPr>
          <p:txBody>
            <a:bodyPr wrap="square" rtlCol="0">
              <a:spAutoFit/>
            </a:bodyPr>
            <a:lstStyle/>
            <a:p>
              <a:pPr marL="179705" marR="180340" algn="ctr">
                <a:spcAft>
                  <a:spcPts val="0"/>
                </a:spcAft>
              </a:pPr>
              <a:r>
                <a:rPr lang="en-GB" sz="2000" dirty="0">
                  <a:latin typeface="Overpass Mono" pitchFamily="49" charset="77"/>
                </a:rPr>
                <a:t>“Dwi’n gweld hysbysebion yn y cyfryngau cymdeithasol yn dweud wrtha i am ddilyn pobl.”</a:t>
              </a:r>
              <a:endParaRPr lang="cy-GB" sz="2000" dirty="0">
                <a:latin typeface="Overpass Mono" pitchFamily="49" charset="77"/>
              </a:endParaRPr>
            </a:p>
          </p:txBody>
        </p:sp>
      </p:grpSp>
    </p:spTree>
    <p:extLst>
      <p:ext uri="{BB962C8B-B14F-4D97-AF65-F5344CB8AC3E}">
        <p14:creationId xmlns:p14="http://schemas.microsoft.com/office/powerpoint/2010/main" val="433291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250" fill="hold"/>
                                        <p:tgtEl>
                                          <p:spTgt spid="12"/>
                                        </p:tgtEl>
                                        <p:attrNameLst>
                                          <p:attrName>ppt_w</p:attrName>
                                        </p:attrNameLst>
                                      </p:cBhvr>
                                      <p:tavLst>
                                        <p:tav tm="0">
                                          <p:val>
                                            <p:fltVal val="0"/>
                                          </p:val>
                                        </p:tav>
                                        <p:tav tm="100000">
                                          <p:val>
                                            <p:strVal val="#ppt_w"/>
                                          </p:val>
                                        </p:tav>
                                      </p:tavLst>
                                    </p:anim>
                                    <p:anim calcmode="lin" valueType="num">
                                      <p:cBhvr>
                                        <p:cTn id="8" dur="250" fill="hold"/>
                                        <p:tgtEl>
                                          <p:spTgt spid="12"/>
                                        </p:tgtEl>
                                        <p:attrNameLst>
                                          <p:attrName>ppt_h</p:attrName>
                                        </p:attrNameLst>
                                      </p:cBhvr>
                                      <p:tavLst>
                                        <p:tav tm="0">
                                          <p:val>
                                            <p:fltVal val="0"/>
                                          </p:val>
                                        </p:tav>
                                        <p:tav tm="100000">
                                          <p:val>
                                            <p:strVal val="#ppt_h"/>
                                          </p:val>
                                        </p:tav>
                                      </p:tavLst>
                                    </p:anim>
                                    <p:animEffect transition="in" filter="fade">
                                      <p:cBhvr>
                                        <p:cTn id="9" dur="250"/>
                                        <p:tgtEl>
                                          <p:spTgt spid="12"/>
                                        </p:tgtEl>
                                      </p:cBhvr>
                                    </p:animEffect>
                                  </p:childTnLst>
                                </p:cTn>
                              </p:par>
                            </p:childTnLst>
                          </p:cTn>
                        </p:par>
                        <p:par>
                          <p:cTn id="10" fill="hold">
                            <p:stCondLst>
                              <p:cond delay="250"/>
                            </p:stCondLst>
                            <p:childTnLst>
                              <p:par>
                                <p:cTn id="11" presetID="53" presetClass="entr" presetSubtype="16"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250" fill="hold"/>
                                        <p:tgtEl>
                                          <p:spTgt spid="19"/>
                                        </p:tgtEl>
                                        <p:attrNameLst>
                                          <p:attrName>ppt_w</p:attrName>
                                        </p:attrNameLst>
                                      </p:cBhvr>
                                      <p:tavLst>
                                        <p:tav tm="0">
                                          <p:val>
                                            <p:fltVal val="0"/>
                                          </p:val>
                                        </p:tav>
                                        <p:tav tm="100000">
                                          <p:val>
                                            <p:strVal val="#ppt_w"/>
                                          </p:val>
                                        </p:tav>
                                      </p:tavLst>
                                    </p:anim>
                                    <p:anim calcmode="lin" valueType="num">
                                      <p:cBhvr>
                                        <p:cTn id="14" dur="250" fill="hold"/>
                                        <p:tgtEl>
                                          <p:spTgt spid="19"/>
                                        </p:tgtEl>
                                        <p:attrNameLst>
                                          <p:attrName>ppt_h</p:attrName>
                                        </p:attrNameLst>
                                      </p:cBhvr>
                                      <p:tavLst>
                                        <p:tav tm="0">
                                          <p:val>
                                            <p:fltVal val="0"/>
                                          </p:val>
                                        </p:tav>
                                        <p:tav tm="100000">
                                          <p:val>
                                            <p:strVal val="#ppt_h"/>
                                          </p:val>
                                        </p:tav>
                                      </p:tavLst>
                                    </p:anim>
                                    <p:animEffect transition="in" filter="fade">
                                      <p:cBhvr>
                                        <p:cTn id="15" dur="250"/>
                                        <p:tgtEl>
                                          <p:spTgt spid="19"/>
                                        </p:tgtEl>
                                      </p:cBhvr>
                                    </p:animEffect>
                                  </p:childTnLst>
                                </p:cTn>
                              </p:par>
                            </p:childTnLst>
                          </p:cTn>
                        </p:par>
                        <p:par>
                          <p:cTn id="16" fill="hold">
                            <p:stCondLst>
                              <p:cond delay="500"/>
                            </p:stCondLst>
                            <p:childTnLst>
                              <p:par>
                                <p:cTn id="17" presetID="53" presetClass="entr" presetSubtype="16"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p:cTn id="19" dur="250" fill="hold"/>
                                        <p:tgtEl>
                                          <p:spTgt spid="26"/>
                                        </p:tgtEl>
                                        <p:attrNameLst>
                                          <p:attrName>ppt_w</p:attrName>
                                        </p:attrNameLst>
                                      </p:cBhvr>
                                      <p:tavLst>
                                        <p:tav tm="0">
                                          <p:val>
                                            <p:fltVal val="0"/>
                                          </p:val>
                                        </p:tav>
                                        <p:tav tm="100000">
                                          <p:val>
                                            <p:strVal val="#ppt_w"/>
                                          </p:val>
                                        </p:tav>
                                      </p:tavLst>
                                    </p:anim>
                                    <p:anim calcmode="lin" valueType="num">
                                      <p:cBhvr>
                                        <p:cTn id="20" dur="250" fill="hold"/>
                                        <p:tgtEl>
                                          <p:spTgt spid="26"/>
                                        </p:tgtEl>
                                        <p:attrNameLst>
                                          <p:attrName>ppt_h</p:attrName>
                                        </p:attrNameLst>
                                      </p:cBhvr>
                                      <p:tavLst>
                                        <p:tav tm="0">
                                          <p:val>
                                            <p:fltVal val="0"/>
                                          </p:val>
                                        </p:tav>
                                        <p:tav tm="100000">
                                          <p:val>
                                            <p:strVal val="#ppt_h"/>
                                          </p:val>
                                        </p:tav>
                                      </p:tavLst>
                                    </p:anim>
                                    <p:animEffect transition="in" filter="fade">
                                      <p:cBhvr>
                                        <p:cTn id="21" dur="250"/>
                                        <p:tgtEl>
                                          <p:spTgt spid="26"/>
                                        </p:tgtEl>
                                      </p:cBhvr>
                                    </p:animEffect>
                                  </p:childTnLst>
                                </p:cTn>
                              </p:par>
                            </p:childTnLst>
                          </p:cTn>
                        </p:par>
                        <p:par>
                          <p:cTn id="22" fill="hold">
                            <p:stCondLst>
                              <p:cond delay="750"/>
                            </p:stCondLst>
                            <p:childTnLst>
                              <p:par>
                                <p:cTn id="23" presetID="53" presetClass="entr" presetSubtype="16" fill="hold" nodeType="after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p:cTn id="25" dur="250" fill="hold"/>
                                        <p:tgtEl>
                                          <p:spTgt spid="33"/>
                                        </p:tgtEl>
                                        <p:attrNameLst>
                                          <p:attrName>ppt_w</p:attrName>
                                        </p:attrNameLst>
                                      </p:cBhvr>
                                      <p:tavLst>
                                        <p:tav tm="0">
                                          <p:val>
                                            <p:fltVal val="0"/>
                                          </p:val>
                                        </p:tav>
                                        <p:tav tm="100000">
                                          <p:val>
                                            <p:strVal val="#ppt_w"/>
                                          </p:val>
                                        </p:tav>
                                      </p:tavLst>
                                    </p:anim>
                                    <p:anim calcmode="lin" valueType="num">
                                      <p:cBhvr>
                                        <p:cTn id="26" dur="250" fill="hold"/>
                                        <p:tgtEl>
                                          <p:spTgt spid="33"/>
                                        </p:tgtEl>
                                        <p:attrNameLst>
                                          <p:attrName>ppt_h</p:attrName>
                                        </p:attrNameLst>
                                      </p:cBhvr>
                                      <p:tavLst>
                                        <p:tav tm="0">
                                          <p:val>
                                            <p:fltVal val="0"/>
                                          </p:val>
                                        </p:tav>
                                        <p:tav tm="100000">
                                          <p:val>
                                            <p:strVal val="#ppt_h"/>
                                          </p:val>
                                        </p:tav>
                                      </p:tavLst>
                                    </p:anim>
                                    <p:animEffect transition="in" filter="fade">
                                      <p:cBhvr>
                                        <p:cTn id="27" dur="250"/>
                                        <p:tgtEl>
                                          <p:spTgt spid="33"/>
                                        </p:tgtEl>
                                      </p:cBhvr>
                                    </p:animEffect>
                                  </p:childTnLst>
                                </p:cTn>
                              </p:par>
                            </p:childTnLst>
                          </p:cTn>
                        </p:par>
                        <p:par>
                          <p:cTn id="28" fill="hold">
                            <p:stCondLst>
                              <p:cond delay="1000"/>
                            </p:stCondLst>
                            <p:childTnLst>
                              <p:par>
                                <p:cTn id="29" presetID="53" presetClass="entr" presetSubtype="16" fill="hold" nodeType="after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p:cTn id="31" dur="250" fill="hold"/>
                                        <p:tgtEl>
                                          <p:spTgt spid="40"/>
                                        </p:tgtEl>
                                        <p:attrNameLst>
                                          <p:attrName>ppt_w</p:attrName>
                                        </p:attrNameLst>
                                      </p:cBhvr>
                                      <p:tavLst>
                                        <p:tav tm="0">
                                          <p:val>
                                            <p:fltVal val="0"/>
                                          </p:val>
                                        </p:tav>
                                        <p:tav tm="100000">
                                          <p:val>
                                            <p:strVal val="#ppt_w"/>
                                          </p:val>
                                        </p:tav>
                                      </p:tavLst>
                                    </p:anim>
                                    <p:anim calcmode="lin" valueType="num">
                                      <p:cBhvr>
                                        <p:cTn id="32" dur="250" fill="hold"/>
                                        <p:tgtEl>
                                          <p:spTgt spid="40"/>
                                        </p:tgtEl>
                                        <p:attrNameLst>
                                          <p:attrName>ppt_h</p:attrName>
                                        </p:attrNameLst>
                                      </p:cBhvr>
                                      <p:tavLst>
                                        <p:tav tm="0">
                                          <p:val>
                                            <p:fltVal val="0"/>
                                          </p:val>
                                        </p:tav>
                                        <p:tav tm="100000">
                                          <p:val>
                                            <p:strVal val="#ppt_h"/>
                                          </p:val>
                                        </p:tav>
                                      </p:tavLst>
                                    </p:anim>
                                    <p:animEffect transition="in" filter="fade">
                                      <p:cBhvr>
                                        <p:cTn id="33" dur="2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Group 88">
            <a:extLst>
              <a:ext uri="{FF2B5EF4-FFF2-40B4-BE49-F238E27FC236}">
                <a16:creationId xmlns:a16="http://schemas.microsoft.com/office/drawing/2014/main" id="{1D942428-59B2-4363-B358-22F99607F1CA}"/>
              </a:ext>
            </a:extLst>
          </p:cNvPr>
          <p:cNvGrpSpPr/>
          <p:nvPr/>
        </p:nvGrpSpPr>
        <p:grpSpPr>
          <a:xfrm>
            <a:off x="9648793" y="4999365"/>
            <a:ext cx="4968582" cy="2515674"/>
            <a:chOff x="-1164470" y="2726331"/>
            <a:chExt cx="4968582" cy="2515674"/>
          </a:xfrm>
        </p:grpSpPr>
        <p:sp>
          <p:nvSpPr>
            <p:cNvPr id="90" name="Rectangle 89">
              <a:extLst>
                <a:ext uri="{FF2B5EF4-FFF2-40B4-BE49-F238E27FC236}">
                  <a16:creationId xmlns:a16="http://schemas.microsoft.com/office/drawing/2014/main" id="{F6346F38-5C09-40B0-B51C-750E78D6EDC5}"/>
                </a:ext>
              </a:extLst>
            </p:cNvPr>
            <p:cNvSpPr/>
            <p:nvPr/>
          </p:nvSpPr>
          <p:spPr>
            <a:xfrm>
              <a:off x="-1164470" y="2975175"/>
              <a:ext cx="4719737" cy="226683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91" name="Group 90">
              <a:extLst>
                <a:ext uri="{FF2B5EF4-FFF2-40B4-BE49-F238E27FC236}">
                  <a16:creationId xmlns:a16="http://schemas.microsoft.com/office/drawing/2014/main" id="{7F1F388F-97FA-42A7-822D-AD1ED1C66235}"/>
                </a:ext>
              </a:extLst>
            </p:cNvPr>
            <p:cNvGrpSpPr/>
            <p:nvPr/>
          </p:nvGrpSpPr>
          <p:grpSpPr>
            <a:xfrm>
              <a:off x="3306424" y="2726331"/>
              <a:ext cx="497688" cy="497688"/>
              <a:chOff x="11448333" y="3259976"/>
              <a:chExt cx="497688" cy="497688"/>
            </a:xfrm>
          </p:grpSpPr>
          <p:sp>
            <p:nvSpPr>
              <p:cNvPr id="93" name="Oval 92">
                <a:extLst>
                  <a:ext uri="{FF2B5EF4-FFF2-40B4-BE49-F238E27FC236}">
                    <a16:creationId xmlns:a16="http://schemas.microsoft.com/office/drawing/2014/main" id="{9A443784-BFE6-4993-B922-0FCB6B58C650}"/>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4" name="Straight Connector 93">
                <a:extLst>
                  <a:ext uri="{FF2B5EF4-FFF2-40B4-BE49-F238E27FC236}">
                    <a16:creationId xmlns:a16="http://schemas.microsoft.com/office/drawing/2014/main" id="{1BD4CB80-DDDC-468D-93E7-D8FC34ED6A40}"/>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366E4388-B6AC-4785-84EC-BE4793A79BB6}"/>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92" name="TextBox 91">
              <a:extLst>
                <a:ext uri="{FF2B5EF4-FFF2-40B4-BE49-F238E27FC236}">
                  <a16:creationId xmlns:a16="http://schemas.microsoft.com/office/drawing/2014/main" id="{5A884DA0-F402-4021-BC40-0DAD69CC1D39}"/>
                </a:ext>
              </a:extLst>
            </p:cNvPr>
            <p:cNvSpPr txBox="1"/>
            <p:nvPr/>
          </p:nvSpPr>
          <p:spPr>
            <a:xfrm>
              <a:off x="-832256" y="3446871"/>
              <a:ext cx="4055308" cy="1323439"/>
            </a:xfrm>
            <a:prstGeom prst="rect">
              <a:avLst/>
            </a:prstGeom>
            <a:noFill/>
          </p:spPr>
          <p:txBody>
            <a:bodyPr wrap="square" rtlCol="0">
              <a:spAutoFit/>
            </a:bodyPr>
            <a:lstStyle/>
            <a:p>
              <a:pPr marL="179705" marR="454660" algn="ctr">
                <a:spcAft>
                  <a:spcPts val="0"/>
                </a:spcAft>
              </a:pPr>
              <a:r>
                <a:rPr lang="en-GB" sz="2000" dirty="0">
                  <a:latin typeface="Overpass Mono" pitchFamily="49" charset="77"/>
                </a:rPr>
                <a:t>“Ar ôl edrych ar eitem ar-lein, dwi’n gweld hysbysebion amdani ym mhobman.”</a:t>
              </a:r>
              <a:endParaRPr lang="cy-GB" sz="2000" dirty="0">
                <a:latin typeface="Overpass Mono" pitchFamily="49" charset="77"/>
              </a:endParaRPr>
            </a:p>
          </p:txBody>
        </p:sp>
      </p:grpSp>
      <p:sp>
        <p:nvSpPr>
          <p:cNvPr id="96" name="Title 1">
            <a:extLst>
              <a:ext uri="{FF2B5EF4-FFF2-40B4-BE49-F238E27FC236}">
                <a16:creationId xmlns:a16="http://schemas.microsoft.com/office/drawing/2014/main" id="{E04F067F-872B-4AB1-870C-432B3AD246BA}"/>
              </a:ext>
            </a:extLst>
          </p:cNvPr>
          <p:cNvSpPr txBox="1">
            <a:spLocks/>
          </p:cNvSpPr>
          <p:nvPr/>
        </p:nvSpPr>
        <p:spPr>
          <a:xfrm>
            <a:off x="692201" y="611124"/>
            <a:ext cx="13778154"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Sut mae cwmnïau'n defnyddio data personol pobl?</a:t>
            </a:r>
          </a:p>
        </p:txBody>
      </p:sp>
      <p:grpSp>
        <p:nvGrpSpPr>
          <p:cNvPr id="97" name="Group 96">
            <a:extLst>
              <a:ext uri="{FF2B5EF4-FFF2-40B4-BE49-F238E27FC236}">
                <a16:creationId xmlns:a16="http://schemas.microsoft.com/office/drawing/2014/main" id="{F6A7DC18-1644-4572-8606-639A5667F65E}"/>
              </a:ext>
            </a:extLst>
          </p:cNvPr>
          <p:cNvGrpSpPr/>
          <p:nvPr/>
        </p:nvGrpSpPr>
        <p:grpSpPr>
          <a:xfrm>
            <a:off x="1025587" y="1678640"/>
            <a:ext cx="4968582" cy="2589164"/>
            <a:chOff x="-1164470" y="2726331"/>
            <a:chExt cx="4968582" cy="2589164"/>
          </a:xfrm>
        </p:grpSpPr>
        <p:sp>
          <p:nvSpPr>
            <p:cNvPr id="98" name="Rectangle 97">
              <a:extLst>
                <a:ext uri="{FF2B5EF4-FFF2-40B4-BE49-F238E27FC236}">
                  <a16:creationId xmlns:a16="http://schemas.microsoft.com/office/drawing/2014/main" id="{F2FE88BC-EEA8-4968-BBCB-B689EED0E64E}"/>
                </a:ext>
              </a:extLst>
            </p:cNvPr>
            <p:cNvSpPr/>
            <p:nvPr/>
          </p:nvSpPr>
          <p:spPr>
            <a:xfrm>
              <a:off x="-1164470" y="2975174"/>
              <a:ext cx="4719737" cy="234032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99" name="Group 98">
              <a:extLst>
                <a:ext uri="{FF2B5EF4-FFF2-40B4-BE49-F238E27FC236}">
                  <a16:creationId xmlns:a16="http://schemas.microsoft.com/office/drawing/2014/main" id="{6930FCB3-7F43-4978-AFB5-E945EF00247A}"/>
                </a:ext>
              </a:extLst>
            </p:cNvPr>
            <p:cNvGrpSpPr/>
            <p:nvPr/>
          </p:nvGrpSpPr>
          <p:grpSpPr>
            <a:xfrm>
              <a:off x="3306424" y="2726331"/>
              <a:ext cx="497688" cy="497688"/>
              <a:chOff x="11448333" y="3259976"/>
              <a:chExt cx="497688" cy="497688"/>
            </a:xfrm>
          </p:grpSpPr>
          <p:sp>
            <p:nvSpPr>
              <p:cNvPr id="101" name="Oval 100">
                <a:extLst>
                  <a:ext uri="{FF2B5EF4-FFF2-40B4-BE49-F238E27FC236}">
                    <a16:creationId xmlns:a16="http://schemas.microsoft.com/office/drawing/2014/main" id="{D9F7DFEF-6B0A-46A8-8B0C-55CD0BC6C4FF}"/>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2" name="Straight Connector 101">
                <a:extLst>
                  <a:ext uri="{FF2B5EF4-FFF2-40B4-BE49-F238E27FC236}">
                    <a16:creationId xmlns:a16="http://schemas.microsoft.com/office/drawing/2014/main" id="{FE8566E3-A002-45F2-80AF-64401F423E30}"/>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BB87AA66-A0B7-4EE2-AC49-60EB73096F73}"/>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00" name="TextBox 99">
              <a:extLst>
                <a:ext uri="{FF2B5EF4-FFF2-40B4-BE49-F238E27FC236}">
                  <a16:creationId xmlns:a16="http://schemas.microsoft.com/office/drawing/2014/main" id="{8BD33D55-D85D-40A7-A4C5-B11CCCCA2201}"/>
                </a:ext>
              </a:extLst>
            </p:cNvPr>
            <p:cNvSpPr txBox="1"/>
            <p:nvPr/>
          </p:nvSpPr>
          <p:spPr>
            <a:xfrm>
              <a:off x="-832256" y="3329726"/>
              <a:ext cx="4055308" cy="1631216"/>
            </a:xfrm>
            <a:prstGeom prst="rect">
              <a:avLst/>
            </a:prstGeom>
            <a:noFill/>
          </p:spPr>
          <p:txBody>
            <a:bodyPr wrap="square" rtlCol="0">
              <a:spAutoFit/>
            </a:bodyPr>
            <a:lstStyle/>
            <a:p>
              <a:pPr marL="143510" marR="144145" algn="ctr">
                <a:spcBef>
                  <a:spcPts val="5"/>
                </a:spcBef>
                <a:spcAft>
                  <a:spcPts val="0"/>
                </a:spcAft>
              </a:pPr>
              <a:r>
                <a:rPr lang="en-GB" sz="2000" dirty="0">
                  <a:latin typeface="Overpass Mono" pitchFamily="49" charset="77"/>
                </a:rPr>
                <a:t>“Mae fy ap llywio’n defnyddio fy lleoliad i a data am y traffig i ddangos y ffordd gyflymaf adre.”</a:t>
              </a:r>
              <a:endParaRPr lang="cy-GB" sz="2000" dirty="0">
                <a:latin typeface="Overpass Mono" pitchFamily="49" charset="77"/>
              </a:endParaRPr>
            </a:p>
          </p:txBody>
        </p:sp>
      </p:grpSp>
      <p:grpSp>
        <p:nvGrpSpPr>
          <p:cNvPr id="104" name="Group 103">
            <a:extLst>
              <a:ext uri="{FF2B5EF4-FFF2-40B4-BE49-F238E27FC236}">
                <a16:creationId xmlns:a16="http://schemas.microsoft.com/office/drawing/2014/main" id="{14CB43A3-8DB7-4A98-B371-B10CC011E5EF}"/>
              </a:ext>
            </a:extLst>
          </p:cNvPr>
          <p:cNvGrpSpPr/>
          <p:nvPr/>
        </p:nvGrpSpPr>
        <p:grpSpPr>
          <a:xfrm>
            <a:off x="2356050" y="4296893"/>
            <a:ext cx="4968582" cy="2231000"/>
            <a:chOff x="-1164470" y="2726331"/>
            <a:chExt cx="4968582" cy="2231000"/>
          </a:xfrm>
        </p:grpSpPr>
        <p:sp>
          <p:nvSpPr>
            <p:cNvPr id="105" name="Rectangle 104">
              <a:extLst>
                <a:ext uri="{FF2B5EF4-FFF2-40B4-BE49-F238E27FC236}">
                  <a16:creationId xmlns:a16="http://schemas.microsoft.com/office/drawing/2014/main" id="{815DD58D-221E-4508-8F39-65FD96AC50E8}"/>
                </a:ext>
              </a:extLst>
            </p:cNvPr>
            <p:cNvSpPr/>
            <p:nvPr/>
          </p:nvSpPr>
          <p:spPr>
            <a:xfrm>
              <a:off x="-1164470" y="2975175"/>
              <a:ext cx="4719737" cy="19821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06" name="Group 105">
              <a:extLst>
                <a:ext uri="{FF2B5EF4-FFF2-40B4-BE49-F238E27FC236}">
                  <a16:creationId xmlns:a16="http://schemas.microsoft.com/office/drawing/2014/main" id="{EF4F0D21-984E-49AB-BAC8-B1DCD179EB56}"/>
                </a:ext>
              </a:extLst>
            </p:cNvPr>
            <p:cNvGrpSpPr/>
            <p:nvPr/>
          </p:nvGrpSpPr>
          <p:grpSpPr>
            <a:xfrm>
              <a:off x="3306424" y="2726331"/>
              <a:ext cx="497688" cy="497688"/>
              <a:chOff x="11448333" y="3259976"/>
              <a:chExt cx="497688" cy="497688"/>
            </a:xfrm>
          </p:grpSpPr>
          <p:sp>
            <p:nvSpPr>
              <p:cNvPr id="108" name="Oval 107">
                <a:extLst>
                  <a:ext uri="{FF2B5EF4-FFF2-40B4-BE49-F238E27FC236}">
                    <a16:creationId xmlns:a16="http://schemas.microsoft.com/office/drawing/2014/main" id="{12663F4A-5C21-48C6-862B-B79E90FF6488}"/>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9" name="Straight Connector 108">
                <a:extLst>
                  <a:ext uri="{FF2B5EF4-FFF2-40B4-BE49-F238E27FC236}">
                    <a16:creationId xmlns:a16="http://schemas.microsoft.com/office/drawing/2014/main" id="{93C05576-7D0E-437A-963F-8B2EE881B851}"/>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8FB00B46-92E9-49F3-95F7-954EEECEA84E}"/>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07" name="TextBox 106">
              <a:extLst>
                <a:ext uri="{FF2B5EF4-FFF2-40B4-BE49-F238E27FC236}">
                  <a16:creationId xmlns:a16="http://schemas.microsoft.com/office/drawing/2014/main" id="{4D74F0F8-AC6F-4C5C-8646-BB7CB48AC04C}"/>
                </a:ext>
              </a:extLst>
            </p:cNvPr>
            <p:cNvSpPr txBox="1"/>
            <p:nvPr/>
          </p:nvSpPr>
          <p:spPr>
            <a:xfrm>
              <a:off x="-862089" y="3326894"/>
              <a:ext cx="4055308" cy="1323439"/>
            </a:xfrm>
            <a:prstGeom prst="rect">
              <a:avLst/>
            </a:prstGeom>
            <a:noFill/>
          </p:spPr>
          <p:txBody>
            <a:bodyPr wrap="square" rtlCol="0">
              <a:spAutoFit/>
            </a:bodyPr>
            <a:lstStyle/>
            <a:p>
              <a:pPr marL="179705" marR="180340" algn="ctr">
                <a:spcBef>
                  <a:spcPts val="5"/>
                </a:spcBef>
                <a:spcAft>
                  <a:spcPts val="0"/>
                </a:spcAft>
              </a:pPr>
              <a:r>
                <a:rPr lang="en-GB" sz="2000" dirty="0">
                  <a:latin typeface="Overpass Mono" pitchFamily="49" charset="77"/>
                </a:rPr>
                <a:t>“Mae siopau’n anfon negeseuon ebost o hyd am bethau newydd y gallwn i eu prynu.”</a:t>
              </a:r>
              <a:endParaRPr lang="cy-GB" sz="2000" dirty="0">
                <a:latin typeface="Overpass Mono" pitchFamily="49" charset="77"/>
              </a:endParaRPr>
            </a:p>
          </p:txBody>
        </p:sp>
      </p:grpSp>
      <p:grpSp>
        <p:nvGrpSpPr>
          <p:cNvPr id="111" name="Group 110">
            <a:extLst>
              <a:ext uri="{FF2B5EF4-FFF2-40B4-BE49-F238E27FC236}">
                <a16:creationId xmlns:a16="http://schemas.microsoft.com/office/drawing/2014/main" id="{CD22DFFD-761D-4CBD-8019-2B151D472744}"/>
              </a:ext>
            </a:extLst>
          </p:cNvPr>
          <p:cNvGrpSpPr/>
          <p:nvPr/>
        </p:nvGrpSpPr>
        <p:grpSpPr>
          <a:xfrm>
            <a:off x="8157407" y="2006248"/>
            <a:ext cx="4968582" cy="2744274"/>
            <a:chOff x="-1164470" y="2726331"/>
            <a:chExt cx="4968582" cy="2744274"/>
          </a:xfrm>
        </p:grpSpPr>
        <p:sp>
          <p:nvSpPr>
            <p:cNvPr id="112" name="Rectangle 111">
              <a:extLst>
                <a:ext uri="{FF2B5EF4-FFF2-40B4-BE49-F238E27FC236}">
                  <a16:creationId xmlns:a16="http://schemas.microsoft.com/office/drawing/2014/main" id="{780929D5-5A59-4DF6-AAA6-92F26E2C9900}"/>
                </a:ext>
              </a:extLst>
            </p:cNvPr>
            <p:cNvSpPr/>
            <p:nvPr/>
          </p:nvSpPr>
          <p:spPr>
            <a:xfrm>
              <a:off x="-1164470" y="2975174"/>
              <a:ext cx="4719737" cy="249543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13" name="Group 112">
              <a:extLst>
                <a:ext uri="{FF2B5EF4-FFF2-40B4-BE49-F238E27FC236}">
                  <a16:creationId xmlns:a16="http://schemas.microsoft.com/office/drawing/2014/main" id="{FEA33618-B8FD-42E2-BE11-ED11C6C55B39}"/>
                </a:ext>
              </a:extLst>
            </p:cNvPr>
            <p:cNvGrpSpPr/>
            <p:nvPr/>
          </p:nvGrpSpPr>
          <p:grpSpPr>
            <a:xfrm>
              <a:off x="3306424" y="2726331"/>
              <a:ext cx="497688" cy="497688"/>
              <a:chOff x="11448333" y="3259976"/>
              <a:chExt cx="497688" cy="497688"/>
            </a:xfrm>
          </p:grpSpPr>
          <p:sp>
            <p:nvSpPr>
              <p:cNvPr id="115" name="Oval 114">
                <a:extLst>
                  <a:ext uri="{FF2B5EF4-FFF2-40B4-BE49-F238E27FC236}">
                    <a16:creationId xmlns:a16="http://schemas.microsoft.com/office/drawing/2014/main" id="{208325E8-8B42-4BAE-B73D-1C0E06BAE3FF}"/>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6" name="Straight Connector 115">
                <a:extLst>
                  <a:ext uri="{FF2B5EF4-FFF2-40B4-BE49-F238E27FC236}">
                    <a16:creationId xmlns:a16="http://schemas.microsoft.com/office/drawing/2014/main" id="{806DD7DB-6A14-4FF5-AFCD-105F1C0076DA}"/>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275FDAFE-3D6C-4999-BD9A-88835094AAAA}"/>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14" name="TextBox 113">
              <a:extLst>
                <a:ext uri="{FF2B5EF4-FFF2-40B4-BE49-F238E27FC236}">
                  <a16:creationId xmlns:a16="http://schemas.microsoft.com/office/drawing/2014/main" id="{2AA33B1E-6768-4F75-8667-2BDBE258078B}"/>
                </a:ext>
              </a:extLst>
            </p:cNvPr>
            <p:cNvSpPr txBox="1"/>
            <p:nvPr/>
          </p:nvSpPr>
          <p:spPr>
            <a:xfrm>
              <a:off x="-832256" y="3253393"/>
              <a:ext cx="4055308" cy="1938992"/>
            </a:xfrm>
            <a:prstGeom prst="rect">
              <a:avLst/>
            </a:prstGeom>
            <a:noFill/>
          </p:spPr>
          <p:txBody>
            <a:bodyPr wrap="square" rtlCol="0">
              <a:spAutoFit/>
            </a:bodyPr>
            <a:lstStyle/>
            <a:p>
              <a:pPr marL="179705" marR="194310" algn="ctr">
                <a:spcAft>
                  <a:spcPts val="0"/>
                </a:spcAft>
              </a:pPr>
              <a:r>
                <a:rPr lang="en-GB" sz="2000" dirty="0">
                  <a:latin typeface="Overpass Mono" pitchFamily="49" charset="77"/>
                </a:rPr>
                <a:t>“Os nad ydw i wedi logio i mewn i fy ap gemau ers tro, mae’r ap yn anfon neges i atgoffa fi am chwarae.”</a:t>
              </a:r>
              <a:endParaRPr lang="cy-GB" sz="2000" dirty="0">
                <a:latin typeface="Overpass Mono" pitchFamily="49" charset="77"/>
              </a:endParaRPr>
            </a:p>
          </p:txBody>
        </p:sp>
      </p:grpSp>
      <p:grpSp>
        <p:nvGrpSpPr>
          <p:cNvPr id="118" name="Group 117">
            <a:extLst>
              <a:ext uri="{FF2B5EF4-FFF2-40B4-BE49-F238E27FC236}">
                <a16:creationId xmlns:a16="http://schemas.microsoft.com/office/drawing/2014/main" id="{A17C3D7A-F7C4-44C9-91B0-B27607E0D10D}"/>
              </a:ext>
            </a:extLst>
          </p:cNvPr>
          <p:cNvGrpSpPr/>
          <p:nvPr/>
        </p:nvGrpSpPr>
        <p:grpSpPr>
          <a:xfrm>
            <a:off x="3752766" y="6553922"/>
            <a:ext cx="4968582" cy="2231000"/>
            <a:chOff x="-1164470" y="2726331"/>
            <a:chExt cx="4968582" cy="2231000"/>
          </a:xfrm>
        </p:grpSpPr>
        <p:sp>
          <p:nvSpPr>
            <p:cNvPr id="119" name="Rectangle 118">
              <a:extLst>
                <a:ext uri="{FF2B5EF4-FFF2-40B4-BE49-F238E27FC236}">
                  <a16:creationId xmlns:a16="http://schemas.microsoft.com/office/drawing/2014/main" id="{E5A23F07-CC8F-4169-8D80-3EBF3762B642}"/>
                </a:ext>
              </a:extLst>
            </p:cNvPr>
            <p:cNvSpPr/>
            <p:nvPr/>
          </p:nvSpPr>
          <p:spPr>
            <a:xfrm>
              <a:off x="-1164470" y="2975175"/>
              <a:ext cx="4719737" cy="19821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20" name="Group 119">
              <a:extLst>
                <a:ext uri="{FF2B5EF4-FFF2-40B4-BE49-F238E27FC236}">
                  <a16:creationId xmlns:a16="http://schemas.microsoft.com/office/drawing/2014/main" id="{3CE2F687-0D07-427D-A36C-067D4AEADBD0}"/>
                </a:ext>
              </a:extLst>
            </p:cNvPr>
            <p:cNvGrpSpPr/>
            <p:nvPr/>
          </p:nvGrpSpPr>
          <p:grpSpPr>
            <a:xfrm>
              <a:off x="3306424" y="2726331"/>
              <a:ext cx="497688" cy="497688"/>
              <a:chOff x="11448333" y="3259976"/>
              <a:chExt cx="497688" cy="497688"/>
            </a:xfrm>
          </p:grpSpPr>
          <p:sp>
            <p:nvSpPr>
              <p:cNvPr id="122" name="Oval 121">
                <a:extLst>
                  <a:ext uri="{FF2B5EF4-FFF2-40B4-BE49-F238E27FC236}">
                    <a16:creationId xmlns:a16="http://schemas.microsoft.com/office/drawing/2014/main" id="{270F2557-F24C-4EFA-AF5A-9AF4930E599D}"/>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3" name="Straight Connector 122">
                <a:extLst>
                  <a:ext uri="{FF2B5EF4-FFF2-40B4-BE49-F238E27FC236}">
                    <a16:creationId xmlns:a16="http://schemas.microsoft.com/office/drawing/2014/main" id="{6570A555-5EAF-4211-AF0E-C9CD65817B6A}"/>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2DE44838-FB75-4A95-88EA-E9C88ABB9746}"/>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21" name="TextBox 120">
              <a:extLst>
                <a:ext uri="{FF2B5EF4-FFF2-40B4-BE49-F238E27FC236}">
                  <a16:creationId xmlns:a16="http://schemas.microsoft.com/office/drawing/2014/main" id="{5976E93F-077B-4BFE-B975-97DCD036C9DF}"/>
                </a:ext>
              </a:extLst>
            </p:cNvPr>
            <p:cNvSpPr txBox="1"/>
            <p:nvPr/>
          </p:nvSpPr>
          <p:spPr>
            <a:xfrm>
              <a:off x="-862089" y="3186218"/>
              <a:ext cx="4055308" cy="1631216"/>
            </a:xfrm>
            <a:prstGeom prst="rect">
              <a:avLst/>
            </a:prstGeom>
            <a:noFill/>
          </p:spPr>
          <p:txBody>
            <a:bodyPr wrap="square" rtlCol="0">
              <a:spAutoFit/>
            </a:bodyPr>
            <a:lstStyle/>
            <a:p>
              <a:pPr marL="179705" marR="180340" algn="ctr">
                <a:spcAft>
                  <a:spcPts val="0"/>
                </a:spcAft>
              </a:pPr>
              <a:r>
                <a:rPr lang="en-GB" sz="2000" dirty="0">
                  <a:latin typeface="Overpass Mono" pitchFamily="49" charset="77"/>
                </a:rPr>
                <a:t>“Dwi’n gweld hysbysebion yn y cyfryngau cymdeithasol yn dweud wrtha i am ddilyn pobl.”</a:t>
              </a:r>
              <a:endParaRPr lang="cy-GB" sz="2000" dirty="0">
                <a:latin typeface="Overpass Mono" pitchFamily="49" charset="77"/>
              </a:endParaRPr>
            </a:p>
          </p:txBody>
        </p:sp>
      </p:grpSp>
      <p:sp>
        <p:nvSpPr>
          <p:cNvPr id="125" name="Rectangle 124">
            <a:extLst>
              <a:ext uri="{FF2B5EF4-FFF2-40B4-BE49-F238E27FC236}">
                <a16:creationId xmlns:a16="http://schemas.microsoft.com/office/drawing/2014/main" id="{81DBE6F8-E8E5-4806-A2BE-A922B77E7A72}"/>
              </a:ext>
            </a:extLst>
          </p:cNvPr>
          <p:cNvSpPr/>
          <p:nvPr/>
        </p:nvSpPr>
        <p:spPr>
          <a:xfrm>
            <a:off x="-10898"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id="{CD7FC8BC-C9E1-7342-AEA0-E323DF63843D}"/>
              </a:ext>
            </a:extLst>
          </p:cNvPr>
          <p:cNvGrpSpPr/>
          <p:nvPr/>
        </p:nvGrpSpPr>
        <p:grpSpPr>
          <a:xfrm>
            <a:off x="2465806" y="2471814"/>
            <a:ext cx="11155513" cy="4281677"/>
            <a:chOff x="2035553" y="2593255"/>
            <a:chExt cx="11155513" cy="4281677"/>
          </a:xfrm>
        </p:grpSpPr>
        <p:sp>
          <p:nvSpPr>
            <p:cNvPr id="4" name="Rectangle 3">
              <a:extLst>
                <a:ext uri="{FF2B5EF4-FFF2-40B4-BE49-F238E27FC236}">
                  <a16:creationId xmlns:a16="http://schemas.microsoft.com/office/drawing/2014/main" id="{8BB04364-F22D-B642-975E-09AF926AB0BC}"/>
                </a:ext>
              </a:extLst>
            </p:cNvPr>
            <p:cNvSpPr/>
            <p:nvPr/>
          </p:nvSpPr>
          <p:spPr>
            <a:xfrm>
              <a:off x="2035553" y="2593255"/>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81403824-A4DE-8547-94BF-051ED55EBC6F}"/>
                </a:ext>
              </a:extLst>
            </p:cNvPr>
            <p:cNvSpPr/>
            <p:nvPr/>
          </p:nvSpPr>
          <p:spPr>
            <a:xfrm>
              <a:off x="2035553" y="2593257"/>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9">
              <a:extLst>
                <a:ext uri="{FF2B5EF4-FFF2-40B4-BE49-F238E27FC236}">
                  <a16:creationId xmlns:a16="http://schemas.microsoft.com/office/drawing/2014/main" id="{E8D3FB69-AABB-C744-A929-7828E03C74FA}"/>
                </a:ext>
              </a:extLst>
            </p:cNvPr>
            <p:cNvSpPr txBox="1">
              <a:spLocks/>
            </p:cNvSpPr>
            <p:nvPr/>
          </p:nvSpPr>
          <p:spPr>
            <a:xfrm>
              <a:off x="2562473" y="2673805"/>
              <a:ext cx="9709955" cy="499555"/>
            </a:xfrm>
            <a:prstGeom prst="rect">
              <a:avLst/>
            </a:prstGeom>
          </p:spPr>
          <p:txBody>
            <a:bodyPr anchor="ctr"/>
            <a:lstStyle>
              <a:lvl1pPr marL="0" indent="0" algn="ctr" defTabSz="1219170" rtl="0" eaLnBrk="1" latinLnBrk="0" hangingPunct="1">
                <a:lnSpc>
                  <a:spcPct val="90000"/>
                </a:lnSpc>
                <a:spcBef>
                  <a:spcPts val="1200"/>
                </a:spcBef>
                <a:buFont typeface="Calibri"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Calibri"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Calibri"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sz="2800" dirty="0"/>
                <a:t>Data personol</a:t>
              </a:r>
            </a:p>
          </p:txBody>
        </p:sp>
        <p:grpSp>
          <p:nvGrpSpPr>
            <p:cNvPr id="7" name="Group 6">
              <a:extLst>
                <a:ext uri="{FF2B5EF4-FFF2-40B4-BE49-F238E27FC236}">
                  <a16:creationId xmlns:a16="http://schemas.microsoft.com/office/drawing/2014/main" id="{5A2A6F57-8EAA-1043-B83F-B95B9DCC7EF9}"/>
                </a:ext>
              </a:extLst>
            </p:cNvPr>
            <p:cNvGrpSpPr/>
            <p:nvPr/>
          </p:nvGrpSpPr>
          <p:grpSpPr>
            <a:xfrm>
              <a:off x="2158072" y="2680893"/>
              <a:ext cx="366748" cy="366748"/>
              <a:chOff x="2118558" y="2663960"/>
              <a:chExt cx="366748" cy="366748"/>
            </a:xfrm>
          </p:grpSpPr>
          <p:sp>
            <p:nvSpPr>
              <p:cNvPr id="14" name="Rectangle 13">
                <a:extLst>
                  <a:ext uri="{FF2B5EF4-FFF2-40B4-BE49-F238E27FC236}">
                    <a16:creationId xmlns:a16="http://schemas.microsoft.com/office/drawing/2014/main" id="{268E3156-9404-3746-94F7-D8FDB473D7D9}"/>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a:extLst>
                  <a:ext uri="{FF2B5EF4-FFF2-40B4-BE49-F238E27FC236}">
                    <a16:creationId xmlns:a16="http://schemas.microsoft.com/office/drawing/2014/main" id="{B359A562-892A-FD4C-B386-9CDD6E131113}"/>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8" name="Group 7">
              <a:extLst>
                <a:ext uri="{FF2B5EF4-FFF2-40B4-BE49-F238E27FC236}">
                  <a16:creationId xmlns:a16="http://schemas.microsoft.com/office/drawing/2014/main" id="{5E724131-E2ED-9340-83BD-F2E9149418A3}"/>
                </a:ext>
              </a:extLst>
            </p:cNvPr>
            <p:cNvGrpSpPr/>
            <p:nvPr/>
          </p:nvGrpSpPr>
          <p:grpSpPr>
            <a:xfrm>
              <a:off x="12290940" y="2686867"/>
              <a:ext cx="776902" cy="366748"/>
              <a:chOff x="10581098" y="2669934"/>
              <a:chExt cx="776902" cy="366748"/>
            </a:xfrm>
          </p:grpSpPr>
          <p:sp>
            <p:nvSpPr>
              <p:cNvPr id="10" name="Rectangle 9">
                <a:extLst>
                  <a:ext uri="{FF2B5EF4-FFF2-40B4-BE49-F238E27FC236}">
                    <a16:creationId xmlns:a16="http://schemas.microsoft.com/office/drawing/2014/main" id="{9B5F0E7C-9760-2845-A0AC-2DAF3ED62445}"/>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7A95E941-26BC-6741-94D3-8E110D893E79}"/>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riangle 11">
                <a:extLst>
                  <a:ext uri="{FF2B5EF4-FFF2-40B4-BE49-F238E27FC236}">
                    <a16:creationId xmlns:a16="http://schemas.microsoft.com/office/drawing/2014/main" id="{DC26E756-1BE7-3A44-B14A-C29988FDC88D}"/>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riangle 12">
                <a:extLst>
                  <a:ext uri="{FF2B5EF4-FFF2-40B4-BE49-F238E27FC236}">
                    <a16:creationId xmlns:a16="http://schemas.microsoft.com/office/drawing/2014/main" id="{A5B80326-C783-A04E-A8FB-5665594DD5A5}"/>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 name="Text Placeholder 12">
              <a:extLst>
                <a:ext uri="{FF2B5EF4-FFF2-40B4-BE49-F238E27FC236}">
                  <a16:creationId xmlns:a16="http://schemas.microsoft.com/office/drawing/2014/main" id="{1CD5B4E9-B870-4543-9D72-CD5C13F9DA99}"/>
                </a:ext>
              </a:extLst>
            </p:cNvPr>
            <p:cNvSpPr txBox="1">
              <a:spLocks/>
            </p:cNvSpPr>
            <p:nvPr/>
          </p:nvSpPr>
          <p:spPr>
            <a:xfrm>
              <a:off x="2653259" y="4069946"/>
              <a:ext cx="10068768" cy="2579168"/>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800" dirty="0">
                  <a:solidFill>
                    <a:srgbClr val="019967"/>
                  </a:solidFill>
                </a:rPr>
                <a:t>Y Cwestiwn Mawr</a:t>
              </a:r>
            </a:p>
            <a:p>
              <a:pPr>
                <a:lnSpc>
                  <a:spcPct val="100000"/>
                </a:lnSpc>
                <a:spcBef>
                  <a:spcPts val="0"/>
                </a:spcBef>
              </a:pPr>
              <a:endParaRPr lang="en-GB" sz="2400" b="0" dirty="0">
                <a:solidFill>
                  <a:srgbClr val="019967"/>
                </a:solidFill>
              </a:endParaRPr>
            </a:p>
            <a:p>
              <a:pPr>
                <a:lnSpc>
                  <a:spcPct val="110000"/>
                </a:lnSpc>
                <a:spcBef>
                  <a:spcPts val="0"/>
                </a:spcBef>
              </a:pPr>
              <a:r>
                <a:rPr lang="en-GB" sz="2400" b="0" dirty="0">
                  <a:solidFill>
                    <a:srgbClr val="019967"/>
                  </a:solidFill>
                </a:rPr>
                <a:t>Pam mae ein data personol ni mor werthfawr i gwmnïau a sefydliadau ar-lein? </a:t>
              </a:r>
            </a:p>
          </p:txBody>
        </p:sp>
      </p:grpSp>
    </p:spTree>
    <p:extLst>
      <p:ext uri="{BB962C8B-B14F-4D97-AF65-F5344CB8AC3E}">
        <p14:creationId xmlns:p14="http://schemas.microsoft.com/office/powerpoint/2010/main" val="538016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25"/>
                                        </p:tgtEl>
                                        <p:attrNameLst>
                                          <p:attrName>style.visibility</p:attrName>
                                        </p:attrNameLst>
                                      </p:cBhvr>
                                      <p:to>
                                        <p:strVal val="visible"/>
                                      </p:to>
                                    </p:set>
                                    <p:animEffect transition="in" filter="fade">
                                      <p:cBhvr>
                                        <p:cTn id="12"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85DCB68-CB06-FF4E-AE1B-CD8F1D965480}"/>
              </a:ext>
            </a:extLst>
          </p:cNvPr>
          <p:cNvSpPr/>
          <p:nvPr/>
        </p:nvSpPr>
        <p:spPr>
          <a:xfrm>
            <a:off x="-179200" y="-77002"/>
            <a:ext cx="11328464" cy="4873591"/>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18" name="Content Placeholder 8">
            <a:extLst>
              <a:ext uri="{FF2B5EF4-FFF2-40B4-BE49-F238E27FC236}">
                <a16:creationId xmlns:a16="http://schemas.microsoft.com/office/drawing/2014/main" id="{59687703-8234-A14A-8608-6520E784BAFA}"/>
              </a:ext>
            </a:extLst>
          </p:cNvPr>
          <p:cNvSpPr txBox="1">
            <a:spLocks/>
          </p:cNvSpPr>
          <p:nvPr/>
        </p:nvSpPr>
        <p:spPr>
          <a:xfrm>
            <a:off x="813803" y="1025227"/>
            <a:ext cx="2488955" cy="147248"/>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dirty="0"/>
              <a:t> </a:t>
            </a:r>
            <a:endParaRPr lang="en-US" dirty="0"/>
          </a:p>
        </p:txBody>
      </p:sp>
      <p:sp>
        <p:nvSpPr>
          <p:cNvPr id="22" name="Title 1">
            <a:extLst>
              <a:ext uri="{FF2B5EF4-FFF2-40B4-BE49-F238E27FC236}">
                <a16:creationId xmlns:a16="http://schemas.microsoft.com/office/drawing/2014/main" id="{0966DE3A-4527-8F48-AD65-5C256B46BFA6}"/>
              </a:ext>
            </a:extLst>
          </p:cNvPr>
          <p:cNvSpPr txBox="1">
            <a:spLocks/>
          </p:cNvSpPr>
          <p:nvPr/>
        </p:nvSpPr>
        <p:spPr>
          <a:xfrm>
            <a:off x="692202" y="611124"/>
            <a:ext cx="2721956"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Cofiwch…</a:t>
            </a:r>
          </a:p>
        </p:txBody>
      </p:sp>
      <p:sp>
        <p:nvSpPr>
          <p:cNvPr id="23" name="Title 1">
            <a:extLst>
              <a:ext uri="{FF2B5EF4-FFF2-40B4-BE49-F238E27FC236}">
                <a16:creationId xmlns:a16="http://schemas.microsoft.com/office/drawing/2014/main" id="{8B6A32ED-E085-7F4C-93AF-58D0BA5ADBEE}"/>
              </a:ext>
            </a:extLst>
          </p:cNvPr>
          <p:cNvSpPr txBox="1">
            <a:spLocks/>
          </p:cNvSpPr>
          <p:nvPr/>
        </p:nvSpPr>
        <p:spPr>
          <a:xfrm>
            <a:off x="692201" y="2043652"/>
            <a:ext cx="9831420" cy="2621607"/>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10000"/>
              </a:lnSpc>
              <a:spcBef>
                <a:spcPts val="0"/>
              </a:spcBef>
            </a:pPr>
            <a:r>
              <a:rPr lang="en-GB" sz="2800" dirty="0">
                <a:solidFill>
                  <a:schemeClr val="dk1"/>
                </a:solidFill>
                <a:latin typeface="Overpass Mono" pitchFamily="49" charset="77"/>
                <a:ea typeface="Calibri"/>
                <a:cs typeface="Calibri"/>
                <a:sym typeface="Calibri"/>
              </a:rPr>
              <a:t>Mae Swyddfa’r Comisiynydd Gwybodaeth (ICO) yma i chi.</a:t>
            </a:r>
          </a:p>
        </p:txBody>
      </p:sp>
      <p:grpSp>
        <p:nvGrpSpPr>
          <p:cNvPr id="2" name="Group 1">
            <a:extLst>
              <a:ext uri="{FF2B5EF4-FFF2-40B4-BE49-F238E27FC236}">
                <a16:creationId xmlns:a16="http://schemas.microsoft.com/office/drawing/2014/main" id="{C54790B6-2546-AB45-B7DC-4C94D9DEC920}"/>
              </a:ext>
            </a:extLst>
          </p:cNvPr>
          <p:cNvGrpSpPr/>
          <p:nvPr/>
        </p:nvGrpSpPr>
        <p:grpSpPr>
          <a:xfrm>
            <a:off x="6128084" y="3351581"/>
            <a:ext cx="7608281" cy="4172166"/>
            <a:chOff x="57895" y="5006258"/>
            <a:chExt cx="7608281" cy="4172166"/>
          </a:xfrm>
        </p:grpSpPr>
        <p:sp>
          <p:nvSpPr>
            <p:cNvPr id="26" name="Rectangle 25">
              <a:extLst>
                <a:ext uri="{FF2B5EF4-FFF2-40B4-BE49-F238E27FC236}">
                  <a16:creationId xmlns:a16="http://schemas.microsoft.com/office/drawing/2014/main" id="{7FE03137-C145-7E4C-B399-FE3B91D6129D}"/>
                </a:ext>
              </a:extLst>
            </p:cNvPr>
            <p:cNvSpPr/>
            <p:nvPr/>
          </p:nvSpPr>
          <p:spPr>
            <a:xfrm>
              <a:off x="57895" y="5255103"/>
              <a:ext cx="7359437" cy="3923321"/>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4" name="Title 1">
              <a:extLst>
                <a:ext uri="{FF2B5EF4-FFF2-40B4-BE49-F238E27FC236}">
                  <a16:creationId xmlns:a16="http://schemas.microsoft.com/office/drawing/2014/main" id="{744D2E8C-5C40-F243-840A-A0CF329E3B15}"/>
                </a:ext>
              </a:extLst>
            </p:cNvPr>
            <p:cNvSpPr txBox="1">
              <a:spLocks/>
            </p:cNvSpPr>
            <p:nvPr/>
          </p:nvSpPr>
          <p:spPr>
            <a:xfrm>
              <a:off x="1151043" y="5842562"/>
              <a:ext cx="5766268" cy="274840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10000"/>
                </a:lnSpc>
                <a:spcBef>
                  <a:spcPts val="0"/>
                </a:spcBef>
              </a:pPr>
              <a:r>
                <a:rPr lang="en-GB" sz="2600" dirty="0">
                  <a:solidFill>
                    <a:schemeClr val="dk1"/>
                  </a:solidFill>
                  <a:latin typeface="Overpass Mono" pitchFamily="49" charset="77"/>
                  <a:ea typeface="Calibri"/>
                  <a:cs typeface="Calibri"/>
                  <a:sym typeface="Calibri"/>
                </a:rPr>
                <a:t>Os oes gennych unrhyw gwestiynau am eich data personol neu os ydych am roi gwybod am rywbeth nad yw'n teimlo'n iawn ewch </a:t>
              </a:r>
              <a:r>
                <a:rPr lang="en-GB" sz="2600" dirty="0" err="1">
                  <a:solidFill>
                    <a:schemeClr val="dk1"/>
                  </a:solidFill>
                  <a:latin typeface="Overpass Mono" pitchFamily="49" charset="77"/>
                  <a:ea typeface="Calibri"/>
                  <a:cs typeface="Calibri"/>
                  <a:sym typeface="Calibri"/>
                </a:rPr>
                <a:t>i</a:t>
              </a:r>
              <a:r>
                <a:rPr lang="en-GB" sz="2600" dirty="0">
                  <a:solidFill>
                    <a:schemeClr val="dk1"/>
                  </a:solidFill>
                  <a:latin typeface="Overpass Mono" pitchFamily="49" charset="77"/>
                  <a:ea typeface="Calibri"/>
                  <a:cs typeface="Calibri"/>
                  <a:sym typeface="Calibri"/>
                </a:rPr>
                <a:t> </a:t>
              </a:r>
              <a:r>
                <a:rPr lang="en-GB" sz="2600" b="1" dirty="0">
                  <a:solidFill>
                    <a:srgbClr val="019967"/>
                  </a:solidFill>
                  <a:latin typeface="Overpass Mono" pitchFamily="49" charset="77"/>
                  <a:ea typeface="Calibri"/>
                  <a:cs typeface="Calibri"/>
                  <a:sym typeface="Calibri"/>
                </a:rPr>
                <a:t>cy.ico.org.uk</a:t>
              </a:r>
              <a:endParaRPr lang="en-GB" sz="2600" dirty="0">
                <a:solidFill>
                  <a:schemeClr val="dk1"/>
                </a:solidFill>
                <a:latin typeface="Overpass Mono" pitchFamily="49" charset="77"/>
                <a:ea typeface="Calibri"/>
                <a:cs typeface="Calibri"/>
                <a:sym typeface="Calibri"/>
              </a:endParaRPr>
            </a:p>
          </p:txBody>
        </p:sp>
        <p:grpSp>
          <p:nvGrpSpPr>
            <p:cNvPr id="30" name="Group 29">
              <a:extLst>
                <a:ext uri="{FF2B5EF4-FFF2-40B4-BE49-F238E27FC236}">
                  <a16:creationId xmlns:a16="http://schemas.microsoft.com/office/drawing/2014/main" id="{DC1F39A9-1D72-8C4D-BE09-3AFBFCE01D6F}"/>
                </a:ext>
              </a:extLst>
            </p:cNvPr>
            <p:cNvGrpSpPr/>
            <p:nvPr/>
          </p:nvGrpSpPr>
          <p:grpSpPr>
            <a:xfrm>
              <a:off x="7168488" y="5006258"/>
              <a:ext cx="497688" cy="497689"/>
              <a:chOff x="15025689" y="1401052"/>
              <a:chExt cx="497688" cy="497689"/>
            </a:xfrm>
          </p:grpSpPr>
          <p:sp>
            <p:nvSpPr>
              <p:cNvPr id="31" name="Oval 30">
                <a:extLst>
                  <a:ext uri="{FF2B5EF4-FFF2-40B4-BE49-F238E27FC236}">
                    <a16:creationId xmlns:a16="http://schemas.microsoft.com/office/drawing/2014/main" id="{09C35B71-F2AB-0B47-95DC-A8604E50661C}"/>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C5306F00-8524-BC4E-A9E8-0BED23D39718}"/>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grpSp>
    </p:spTree>
    <p:extLst>
      <p:ext uri="{BB962C8B-B14F-4D97-AF65-F5344CB8AC3E}">
        <p14:creationId xmlns:p14="http://schemas.microsoft.com/office/powerpoint/2010/main" val="1900808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Google Shape;93;p1">
            <a:extLst>
              <a:ext uri="{FF2B5EF4-FFF2-40B4-BE49-F238E27FC236}">
                <a16:creationId xmlns:a16="http://schemas.microsoft.com/office/drawing/2014/main" id="{73853C49-419C-404F-96CF-D81673511831}"/>
              </a:ext>
            </a:extLst>
          </p:cNvPr>
          <p:cNvSpPr txBox="1">
            <a:spLocks/>
          </p:cNvSpPr>
          <p:nvPr/>
        </p:nvSpPr>
        <p:spPr>
          <a:xfrm>
            <a:off x="1417321" y="145617"/>
            <a:ext cx="12048113" cy="1518117"/>
          </a:xfrm>
          <a:prstGeom prst="rect">
            <a:avLst/>
          </a:prstGeom>
          <a:noFill/>
          <a:ln>
            <a:noFill/>
          </a:ln>
        </p:spPr>
        <p:txBody>
          <a:bodyPr spcFirstLastPara="1" wrap="square" lIns="35700" tIns="35700" rIns="35700" bIns="35700" anchor="ctr" anchorCtr="0">
            <a:noAutofit/>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spcBef>
                <a:spcPts val="0"/>
              </a:spcBef>
              <a:buSzPts val="6600"/>
            </a:pPr>
            <a:r>
              <a:rPr lang="en-GB" sz="3600" b="1" dirty="0">
                <a:ea typeface="Calibri"/>
                <a:cs typeface="Calibri"/>
                <a:sym typeface="Calibri"/>
              </a:rPr>
              <a:t>Fy Nata Personol (Cymru)</a:t>
            </a:r>
          </a:p>
        </p:txBody>
      </p:sp>
      <p:sp>
        <p:nvSpPr>
          <p:cNvPr id="5" name="Google Shape;94;p1">
            <a:extLst>
              <a:ext uri="{FF2B5EF4-FFF2-40B4-BE49-F238E27FC236}">
                <a16:creationId xmlns:a16="http://schemas.microsoft.com/office/drawing/2014/main" id="{C7C6DA2A-C266-4748-A17E-C43D194D4486}"/>
              </a:ext>
            </a:extLst>
          </p:cNvPr>
          <p:cNvSpPr/>
          <p:nvPr/>
        </p:nvSpPr>
        <p:spPr>
          <a:xfrm>
            <a:off x="1388744" y="1373832"/>
            <a:ext cx="12170501" cy="2271351"/>
          </a:xfrm>
          <a:prstGeom prst="rect">
            <a:avLst/>
          </a:prstGeom>
          <a:noFill/>
          <a:ln>
            <a:noFill/>
          </a:ln>
        </p:spPr>
        <p:txBody>
          <a:bodyPr spcFirstLastPara="1" wrap="square" lIns="91425" tIns="45700" rIns="91425" bIns="45700" anchor="t" anchorCtr="0">
            <a:spAutoFit/>
          </a:bodyPr>
          <a:lstStyle/>
          <a:p>
            <a:pPr lvl="0">
              <a:lnSpc>
                <a:spcPct val="117999"/>
              </a:lnSpc>
            </a:pPr>
            <a:r>
              <a:rPr lang="en-GB" sz="2000" dirty="0">
                <a:solidFill>
                  <a:schemeClr val="dk1"/>
                </a:solidFill>
                <a:latin typeface="Calibri" panose="020F0502020204030204" pitchFamily="34" charset="0"/>
                <a:ea typeface="Calibri"/>
                <a:cs typeface="Calibri" panose="020F0502020204030204" pitchFamily="34" charset="0"/>
                <a:sym typeface="Calibri"/>
              </a:rPr>
              <a:t>Nod y wers yw sicrhau bod disgyblion yn gwybod beth yw data personol, sut mae’n cael ei gasglu a’i ddefnyddio. Gellir defnyddio’r wers fel sesiwn unigol neu gyda’r un ddilynol, </a:t>
            </a:r>
            <a:r>
              <a:rPr lang="en-GB" sz="2000" b="1" dirty="0">
                <a:solidFill>
                  <a:schemeClr val="dk1"/>
                </a:solidFill>
                <a:latin typeface="Calibri" panose="020F0502020204030204" pitchFamily="34" charset="0"/>
                <a:ea typeface="Calibri"/>
                <a:cs typeface="Calibri" panose="020F0502020204030204" pitchFamily="34" charset="0"/>
                <a:sym typeface="Calibri"/>
              </a:rPr>
              <a:t>Cadw’n Breifat ar y Cyfryngau Cymdeithasol. </a:t>
            </a:r>
            <a:endParaRPr lang="en-GB" sz="2000" dirty="0">
              <a:latin typeface="Calibri" panose="020F0502020204030204" pitchFamily="34" charset="0"/>
              <a:cs typeface="Calibri" panose="020F0502020204030204" pitchFamily="34" charset="0"/>
            </a:endParaRPr>
          </a:p>
          <a:p>
            <a:pPr lvl="0">
              <a:lnSpc>
                <a:spcPct val="117999"/>
              </a:lnSpc>
            </a:pPr>
            <a:endParaRPr lang="en-GB" sz="2000" dirty="0">
              <a:latin typeface="Calibri" panose="020F0502020204030204" pitchFamily="34" charset="0"/>
              <a:cs typeface="Calibri" panose="020F0502020204030204" pitchFamily="34" charset="0"/>
            </a:endParaRPr>
          </a:p>
          <a:p>
            <a:pPr lvl="0">
              <a:lnSpc>
                <a:spcPct val="117999"/>
              </a:lnSpc>
            </a:pPr>
            <a:endParaRPr lang="en-GB" sz="2000" b="1" dirty="0">
              <a:solidFill>
                <a:schemeClr val="dk1"/>
              </a:solidFill>
              <a:latin typeface="Calibri" panose="020F0502020204030204" pitchFamily="34" charset="0"/>
              <a:ea typeface="Calibri"/>
              <a:cs typeface="Calibri" panose="020F0502020204030204" pitchFamily="34" charset="0"/>
              <a:sym typeface="Calibri"/>
            </a:endParaRPr>
          </a:p>
          <a:p>
            <a:pPr lvl="0">
              <a:lnSpc>
                <a:spcPct val="117999"/>
              </a:lnSpc>
            </a:pPr>
            <a:endParaRPr lang="en-GB" sz="2000" b="1" dirty="0">
              <a:solidFill>
                <a:schemeClr val="dk1"/>
              </a:solidFill>
              <a:latin typeface="Calibri" panose="020F0502020204030204" pitchFamily="34" charset="0"/>
              <a:ea typeface="Calibri"/>
              <a:cs typeface="Calibri" panose="020F0502020204030204" pitchFamily="34" charset="0"/>
              <a:sym typeface="Calibri"/>
            </a:endParaRPr>
          </a:p>
          <a:p>
            <a:pPr lvl="0">
              <a:lnSpc>
                <a:spcPct val="117999"/>
              </a:lnSpc>
            </a:pPr>
            <a:endParaRPr lang="en-GB" sz="2000" b="1" dirty="0">
              <a:solidFill>
                <a:schemeClr val="dk1"/>
              </a:solidFill>
              <a:latin typeface="Calibri" panose="020F0502020204030204" pitchFamily="34" charset="0"/>
              <a:ea typeface="Calibri"/>
              <a:cs typeface="Calibri" panose="020F0502020204030204" pitchFamily="34" charset="0"/>
              <a:sym typeface="Calibri"/>
            </a:endParaRPr>
          </a:p>
        </p:txBody>
      </p:sp>
      <p:sp>
        <p:nvSpPr>
          <p:cNvPr id="6" name="Google Shape;95;p1">
            <a:extLst>
              <a:ext uri="{FF2B5EF4-FFF2-40B4-BE49-F238E27FC236}">
                <a16:creationId xmlns:a16="http://schemas.microsoft.com/office/drawing/2014/main" id="{ED953ADB-1455-3F41-9833-72831C65ED52}"/>
              </a:ext>
            </a:extLst>
          </p:cNvPr>
          <p:cNvSpPr txBox="1"/>
          <p:nvPr/>
        </p:nvSpPr>
        <p:spPr>
          <a:xfrm>
            <a:off x="5336275" y="2509507"/>
            <a:ext cx="10809027" cy="6270907"/>
          </a:xfrm>
          <a:prstGeom prst="rect">
            <a:avLst/>
          </a:prstGeom>
          <a:noFill/>
          <a:ln>
            <a:noFill/>
          </a:ln>
        </p:spPr>
        <p:txBody>
          <a:bodyPr spcFirstLastPara="1" wrap="square" lIns="91425" tIns="45700" rIns="91425" bIns="45700" anchor="t" anchorCtr="0">
            <a:spAutoFit/>
          </a:bodyPr>
          <a:lstStyle/>
          <a:p>
            <a:pPr>
              <a:spcAft>
                <a:spcPts val="600"/>
              </a:spcAft>
            </a:pPr>
            <a:r>
              <a:rPr lang="cy-GB" sz="1400" b="1" dirty="0">
                <a:ea typeface="Calibri" panose="020F0502020204030204" pitchFamily="34" charset="0"/>
                <a:cs typeface="Times New Roman" panose="02020603050405020304" pitchFamily="18" charset="0"/>
                <a:hlinkClick r:id="rId3"/>
              </a:rPr>
              <a:t>Addysg bersonol a chymdeithasol - Deilliannau dysgu Cyfnod Allweddol 2</a:t>
            </a:r>
            <a:r>
              <a:rPr lang="cy-GB" sz="1400" b="1" baseline="30000" dirty="0">
                <a:ea typeface="Calibri" panose="020F0502020204030204" pitchFamily="34" charset="0"/>
                <a:cs typeface="Times New Roman" panose="02020603050405020304" pitchFamily="18" charset="0"/>
              </a:rPr>
              <a:t>1</a:t>
            </a:r>
            <a:endParaRPr lang="en-GB" sz="1400" dirty="0">
              <a:effectLst/>
              <a:ea typeface="Calibri" panose="020F0502020204030204" pitchFamily="34" charset="0"/>
              <a:cs typeface="Times New Roman" panose="02020603050405020304" pitchFamily="18" charset="0"/>
            </a:endParaRPr>
          </a:p>
          <a:p>
            <a:r>
              <a:rPr lang="cy-GB" sz="1400" dirty="0">
                <a:effectLst/>
                <a:ea typeface="Calibri" panose="020F0502020204030204" pitchFamily="34" charset="0"/>
                <a:cs typeface="Times New Roman" panose="02020603050405020304" pitchFamily="18" charset="0"/>
              </a:rPr>
              <a:t>Datblygu TGCh</a:t>
            </a:r>
            <a:endParaRPr lang="en-GB" sz="1400" dirty="0">
              <a:effectLst/>
              <a:ea typeface="Calibri" panose="020F0502020204030204" pitchFamily="34" charset="0"/>
              <a:cs typeface="Times New Roman" panose="02020603050405020304" pitchFamily="18" charset="0"/>
            </a:endParaRPr>
          </a:p>
          <a:p>
            <a:r>
              <a:rPr lang="cy-GB" sz="1400" dirty="0">
                <a:effectLst/>
                <a:ea typeface="Calibri" panose="020F0502020204030204" pitchFamily="34" charset="0"/>
                <a:cs typeface="Times New Roman" panose="02020603050405020304" pitchFamily="18" charset="0"/>
              </a:rPr>
              <a:t>Dylid rhoi cyfleoedd i’r dysgwyr: </a:t>
            </a:r>
            <a:endParaRPr lang="en-GB" sz="1400" dirty="0">
              <a:effectLst/>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cy-GB" sz="1400" dirty="0">
                <a:effectLst/>
                <a:ea typeface="Calibri" panose="020F0502020204030204" pitchFamily="34" charset="0"/>
                <a:cs typeface="Times New Roman" panose="02020603050405020304" pitchFamily="18" charset="0"/>
              </a:rPr>
              <a:t>defnyddio TGCh mewn modd diogel gyda chymorth ac arweiniad. </a:t>
            </a:r>
            <a:endParaRPr lang="en-GB" sz="1400" dirty="0">
              <a:effectLst/>
              <a:ea typeface="Calibri" panose="020F0502020204030204" pitchFamily="34" charset="0"/>
              <a:cs typeface="Times New Roman" panose="02020603050405020304" pitchFamily="18" charset="0"/>
            </a:endParaRPr>
          </a:p>
          <a:p>
            <a:pPr>
              <a:spcAft>
                <a:spcPts val="600"/>
              </a:spcAft>
            </a:pPr>
            <a:r>
              <a:rPr lang="cy-GB" sz="1400" b="1" dirty="0">
                <a:effectLst/>
                <a:ea typeface="Calibri" panose="020F0502020204030204" pitchFamily="34" charset="0"/>
                <a:cs typeface="Times New Roman" panose="02020603050405020304" pitchFamily="18" charset="0"/>
                <a:hlinkClick r:id="rId4"/>
              </a:rPr>
              <a:t>Fframwaith Cymhwysedd Digidol – Dinasyddiaeth – Hunaniaeth, delwedd, enw da</a:t>
            </a:r>
            <a:r>
              <a:rPr lang="cy-GB" sz="1400" baseline="30000" dirty="0">
                <a:ea typeface="Calibri" panose="020F0502020204030204" pitchFamily="34" charset="0"/>
                <a:cs typeface="Arial" panose="020B0604020202020204" pitchFamily="34" charset="0"/>
              </a:rPr>
              <a:t> </a:t>
            </a:r>
            <a:r>
              <a:rPr lang="cy-GB" sz="1400" b="1" baseline="30000" dirty="0">
                <a:ea typeface="Calibri" panose="020F0502020204030204" pitchFamily="34" charset="0"/>
                <a:cs typeface="Arial" panose="020B0604020202020204" pitchFamily="34" charset="0"/>
              </a:rPr>
              <a:t>2</a:t>
            </a:r>
            <a:endParaRPr lang="en-GB" sz="1400" dirty="0">
              <a:effectLst/>
              <a:ea typeface="Calibri" panose="020F0502020204030204" pitchFamily="34" charset="0"/>
              <a:cs typeface="Times New Roman" panose="02020603050405020304" pitchFamily="18" charset="0"/>
            </a:endParaRPr>
          </a:p>
          <a:p>
            <a:pPr marL="450215" indent="-450215">
              <a:spcAft>
                <a:spcPts val="600"/>
              </a:spcAft>
            </a:pPr>
            <a:r>
              <a:rPr lang="cy-GB" sz="1400" b="1" dirty="0">
                <a:effectLst/>
                <a:ea typeface="Calibri" panose="020F0502020204030204" pitchFamily="34" charset="0"/>
                <a:cs typeface="Times New Roman" panose="02020603050405020304" pitchFamily="18" charset="0"/>
              </a:rPr>
              <a:t>Bl 3</a:t>
            </a:r>
            <a:r>
              <a:rPr lang="cy-GB" sz="1400" dirty="0">
                <a:effectLst/>
                <a:ea typeface="Calibri" panose="020F0502020204030204" pitchFamily="34" charset="0"/>
                <a:cs typeface="Times New Roman" panose="02020603050405020304" pitchFamily="18" charset="0"/>
              </a:rPr>
              <a:t>	Bod yn ymwybodol o reolau syml ar gyfer rhannu lluniau a data, e.e. deall na ellir cymryd lluniau o bobl eraill na'u rhannu ar-lein heb gael caniatâd o flaen llaw</a:t>
            </a:r>
            <a:endParaRPr lang="en-GB" sz="1400" dirty="0">
              <a:effectLst/>
              <a:ea typeface="Calibri" panose="020F0502020204030204" pitchFamily="34" charset="0"/>
              <a:cs typeface="Times New Roman" panose="02020603050405020304" pitchFamily="18" charset="0"/>
            </a:endParaRPr>
          </a:p>
          <a:p>
            <a:pPr>
              <a:spcAft>
                <a:spcPts val="300"/>
              </a:spcAft>
            </a:pPr>
            <a:r>
              <a:rPr lang="cy-GB" sz="1400" b="1" dirty="0">
                <a:effectLst/>
                <a:ea typeface="Calibri" panose="020F0502020204030204" pitchFamily="34" charset="0"/>
                <a:cs typeface="Times New Roman" panose="02020603050405020304" pitchFamily="18" charset="0"/>
              </a:rPr>
              <a:t>Bl 4	</a:t>
            </a:r>
            <a:r>
              <a:rPr lang="cy-GB" sz="1400" dirty="0">
                <a:effectLst/>
                <a:ea typeface="Calibri" panose="020F0502020204030204" pitchFamily="34" charset="0"/>
                <a:cs typeface="Times New Roman" panose="02020603050405020304" pitchFamily="18" charset="0"/>
              </a:rPr>
              <a:t>Deall bod rhoi gwybodaeth ar-lein yn gadael ôl-troed digidol, e.e. sy'n gallu hwyluso lladrata hunaniaeth </a:t>
            </a:r>
            <a:endParaRPr lang="en-GB" sz="1400" dirty="0">
              <a:effectLst/>
              <a:ea typeface="Calibri" panose="020F0502020204030204" pitchFamily="34" charset="0"/>
              <a:cs typeface="Times New Roman" panose="02020603050405020304" pitchFamily="18" charset="0"/>
            </a:endParaRPr>
          </a:p>
          <a:p>
            <a:pPr marL="457200" indent="-457200">
              <a:spcAft>
                <a:spcPts val="300"/>
              </a:spcAft>
            </a:pPr>
            <a:r>
              <a:rPr lang="cy-GB" sz="1400" b="1" dirty="0">
                <a:effectLst/>
                <a:ea typeface="Calibri" panose="020F0502020204030204" pitchFamily="34" charset="0"/>
                <a:cs typeface="Times New Roman" panose="02020603050405020304" pitchFamily="18" charset="0"/>
              </a:rPr>
              <a:t>Bl 5	</a:t>
            </a:r>
            <a:r>
              <a:rPr lang="cy-GB" sz="1400" dirty="0">
                <a:effectLst/>
                <a:ea typeface="Calibri" panose="020F0502020204030204" pitchFamily="34" charset="0"/>
                <a:cs typeface="Times New Roman" panose="02020603050405020304" pitchFamily="18" charset="0"/>
              </a:rPr>
              <a:t>Siarad am yr effaith y gall y cynnwys digidol a grëir ei chael, e.e. meddwl yn feirniadol am yr wybodaeth a rennir ar-lein; bod yn ymwybodol o destun, lluniau a fideos priodol ac amhriodol ac effaith rhannu pethau o'r fath ar-lein</a:t>
            </a:r>
            <a:endParaRPr lang="en-GB" sz="1400" dirty="0">
              <a:effectLst/>
              <a:ea typeface="Calibri" panose="020F0502020204030204" pitchFamily="34" charset="0"/>
              <a:cs typeface="Times New Roman" panose="02020603050405020304" pitchFamily="18" charset="0"/>
            </a:endParaRPr>
          </a:p>
          <a:p>
            <a:pPr marL="457200">
              <a:spcAft>
                <a:spcPts val="300"/>
              </a:spcAft>
            </a:pPr>
            <a:r>
              <a:rPr lang="cy-GB" sz="1400" dirty="0">
                <a:effectLst/>
                <a:ea typeface="Calibri" panose="020F0502020204030204" pitchFamily="34" charset="0"/>
                <a:cs typeface="Times New Roman" panose="02020603050405020304" pitchFamily="18" charset="0"/>
              </a:rPr>
              <a:t>Esbonio pam ei bod yn bwysig trafod eu defnydd o dechnoleg ag oedolyn, e.e. trafod agweddau positif a negatif o ran enw da/drwg</a:t>
            </a:r>
            <a:endParaRPr lang="en-GB" sz="1400" dirty="0">
              <a:effectLst/>
              <a:ea typeface="Calibri" panose="020F0502020204030204" pitchFamily="34" charset="0"/>
              <a:cs typeface="Times New Roman" panose="02020603050405020304" pitchFamily="18" charset="0"/>
            </a:endParaRPr>
          </a:p>
          <a:p>
            <a:pPr>
              <a:spcAft>
                <a:spcPts val="300"/>
              </a:spcAft>
            </a:pPr>
            <a:r>
              <a:rPr lang="cy-GB" sz="1400" b="1" dirty="0">
                <a:effectLst/>
                <a:ea typeface="Calibri" panose="020F0502020204030204" pitchFamily="34" charset="0"/>
                <a:cs typeface="Times New Roman" panose="02020603050405020304" pitchFamily="18" charset="0"/>
              </a:rPr>
              <a:t>Bl 6	</a:t>
            </a:r>
            <a:r>
              <a:rPr lang="cy-GB" sz="1400" dirty="0">
                <a:effectLst/>
                <a:ea typeface="Calibri" panose="020F0502020204030204" pitchFamily="34" charset="0"/>
                <a:cs typeface="Times New Roman" panose="02020603050405020304" pitchFamily="18" charset="0"/>
              </a:rPr>
              <a:t>Gwybod beth y gall metadata llun ei gynnwys, e.e. dyddiad, amser a lleoliad</a:t>
            </a:r>
            <a:endParaRPr lang="en-GB" sz="1400" dirty="0">
              <a:effectLst/>
              <a:ea typeface="Calibri" panose="020F0502020204030204" pitchFamily="34" charset="0"/>
              <a:cs typeface="Times New Roman" panose="02020603050405020304" pitchFamily="18" charset="0"/>
            </a:endParaRPr>
          </a:p>
          <a:p>
            <a:pPr marL="457200">
              <a:spcAft>
                <a:spcPts val="300"/>
              </a:spcAft>
            </a:pPr>
            <a:r>
              <a:rPr lang="cy-GB" sz="1400" dirty="0">
                <a:effectLst/>
                <a:ea typeface="Calibri" panose="020F0502020204030204" pitchFamily="34" charset="0"/>
                <a:cs typeface="Times New Roman" panose="02020603050405020304" pitchFamily="18" charset="0"/>
              </a:rPr>
              <a:t>Nodi manteision a risgiau dyfeisiau symudol sy'n cyhoeddi lleoliad y defnyddiwr/dyfais, e.e. apiau â mynediad i leoliad</a:t>
            </a:r>
            <a:endParaRPr lang="en-GB" sz="1400" dirty="0">
              <a:effectLst/>
              <a:ea typeface="Calibri" panose="020F0502020204030204" pitchFamily="34" charset="0"/>
              <a:cs typeface="Times New Roman" panose="02020603050405020304" pitchFamily="18" charset="0"/>
            </a:endParaRPr>
          </a:p>
          <a:p>
            <a:pPr marL="457200">
              <a:spcAft>
                <a:spcPts val="300"/>
              </a:spcAft>
            </a:pPr>
            <a:r>
              <a:rPr lang="cy-GB" sz="1400" dirty="0">
                <a:effectLst/>
                <a:ea typeface="Calibri" panose="020F0502020204030204" pitchFamily="34" charset="0"/>
                <a:cs typeface="Times New Roman" panose="02020603050405020304" pitchFamily="18" charset="0"/>
              </a:rPr>
              <a:t>Pennu manteision a risgiau rhoi gwybodaeth bersonol a rhoi mynediad i wahanol feddalwedd i ddyfeisiau</a:t>
            </a:r>
            <a:endParaRPr lang="en-GB" sz="1400" dirty="0">
              <a:effectLst/>
              <a:ea typeface="Calibri" panose="020F0502020204030204" pitchFamily="34" charset="0"/>
              <a:cs typeface="Times New Roman" panose="02020603050405020304" pitchFamily="18" charset="0"/>
            </a:endParaRPr>
          </a:p>
          <a:p>
            <a:r>
              <a:rPr lang="cy-GB" sz="1400" b="1" dirty="0">
                <a:effectLst/>
                <a:ea typeface="Calibri" panose="020F0502020204030204" pitchFamily="34" charset="0"/>
                <a:cs typeface="Arial" panose="020B0604020202020204" pitchFamily="34" charset="0"/>
                <a:hlinkClick r:id="rId5"/>
              </a:rPr>
              <a:t>Cwricwlwm Cymru - Maes Dysgu a Phrofiad Iechyd a Lles</a:t>
            </a:r>
            <a:endParaRPr lang="cy-GB" sz="1400" b="1" dirty="0">
              <a:effectLst/>
              <a:ea typeface="Calibri" panose="020F0502020204030204" pitchFamily="34" charset="0"/>
              <a:cs typeface="Arial" panose="020B0604020202020204" pitchFamily="34" charset="0"/>
            </a:endParaRPr>
          </a:p>
          <a:p>
            <a:r>
              <a:rPr lang="cy-GB" sz="1400" dirty="0">
                <a:effectLst/>
                <a:ea typeface="Calibri" panose="020F0502020204030204" pitchFamily="34" charset="0"/>
                <a:cs typeface="Times New Roman" panose="02020603050405020304" pitchFamily="18" charset="0"/>
              </a:rPr>
              <a:t>Yng Nghwricwlwm newydd Cymru, mae'r Maes Dysgu a Phrofiad Iechyd a Lles yn ymwneud â datblygu gallu’r dysgwyr i lywio drwy gyfleoedd a heriau bywyd. Bydd Addysg Cydberthynas a Rhywioldeb yn ofyniad gorfodol yn y cwricwlwm newydd.</a:t>
            </a:r>
            <a:endParaRPr lang="en-GB" sz="1400" dirty="0">
              <a:effectLst/>
              <a:ea typeface="Calibri" panose="020F0502020204030204" pitchFamily="34" charset="0"/>
              <a:cs typeface="Times New Roman" panose="02020603050405020304" pitchFamily="18" charset="0"/>
            </a:endParaRPr>
          </a:p>
          <a:p>
            <a:pPr>
              <a:spcAft>
                <a:spcPts val="300"/>
              </a:spcAft>
            </a:pPr>
            <a:r>
              <a:rPr lang="cy-GB" sz="1400" dirty="0">
                <a:effectLst/>
                <a:ea typeface="Calibri" panose="020F0502020204030204" pitchFamily="34" charset="0"/>
                <a:cs typeface="Times New Roman" panose="02020603050405020304" pitchFamily="18" charset="0"/>
              </a:rPr>
              <a:t>Mae canllawiau pellach i ymarferwyr yn tanlinellu pwysigrwydd datblygu ymddygiad diogel mewn perthynas â’r cyfryngau digidol a'r byd ar-lein. Dylid annog y dysgwyr i ddatblygu eu dealltwriaeth o ddylanwad cynyddol technoleg ar eu bywydau bob dydd a'r goblygiadau y gallai hyn eu cael i'w hiechyd a'u lles, yn enwedig yr effaith bosibl ar iechyd a lles corfforol, meddyliol ac emosiynol. Dylid ystyried gwneud penderfyniadau, asesu risg a sefyllfaoedd a rhyngweithiadau diogel ac anniogel mewn cyd-destunau digidol. Mae hyn yn cynnwys perthnasoedd ag eraill, diogelwch ar-lein, goblygiadau cyfreithiol a dylanwadau cymdeithasol ar-lein (gan gynnwys y cyfryngau cymdeithasol).</a:t>
            </a:r>
            <a:endParaRPr lang="en-GB" sz="1400" dirty="0">
              <a:effectLst/>
              <a:ea typeface="Calibri" panose="020F0502020204030204" pitchFamily="34" charset="0"/>
              <a:cs typeface="Times New Roman" panose="02020603050405020304" pitchFamily="18" charset="0"/>
            </a:endParaRPr>
          </a:p>
          <a:p>
            <a:r>
              <a:rPr lang="cy-GB" sz="1400" baseline="30000" dirty="0">
                <a:ea typeface="Calibri" panose="020F0502020204030204" pitchFamily="34" charset="0"/>
                <a:cs typeface="Arial" panose="020B0604020202020204" pitchFamily="34" charset="0"/>
              </a:rPr>
              <a:t>1</a:t>
            </a:r>
            <a:r>
              <a:rPr lang="cy-GB" sz="1400" baseline="30000" dirty="0">
                <a:effectLst/>
                <a:ea typeface="Calibri" panose="020F0502020204030204" pitchFamily="34" charset="0"/>
                <a:cs typeface="Arial" panose="020B0604020202020204" pitchFamily="34" charset="0"/>
              </a:rPr>
              <a:t> </a:t>
            </a:r>
            <a:r>
              <a:rPr lang="cy-GB" sz="1400" dirty="0">
                <a:effectLst/>
                <a:ea typeface="Calibri" panose="020F0502020204030204" pitchFamily="34" charset="0"/>
                <a:cs typeface="Times New Roman" panose="02020603050405020304" pitchFamily="18" charset="0"/>
              </a:rPr>
              <a:t>Bydd y fframwaith ABCh yn cael ei ddisodli gan </a:t>
            </a:r>
            <a:r>
              <a:rPr lang="cy-GB" sz="1400" b="1" dirty="0">
                <a:effectLst/>
                <a:ea typeface="Calibri" panose="020F0502020204030204" pitchFamily="34" charset="0"/>
                <a:cs typeface="Arial" panose="020B0604020202020204" pitchFamily="34" charset="0"/>
              </a:rPr>
              <a:t>Gwricwlwm Cymru </a:t>
            </a:r>
            <a:r>
              <a:rPr lang="cy-GB" sz="1400" dirty="0">
                <a:effectLst/>
                <a:ea typeface="Calibri" panose="020F0502020204030204" pitchFamily="34" charset="0"/>
                <a:cs typeface="Arial" panose="020B0604020202020204" pitchFamily="34" charset="0"/>
              </a:rPr>
              <a:t>o fis Medi 2022 ymlaen.</a:t>
            </a:r>
          </a:p>
          <a:p>
            <a:pPr>
              <a:spcAft>
                <a:spcPts val="600"/>
              </a:spcAft>
            </a:pPr>
            <a:r>
              <a:rPr lang="cy-GB" sz="1400" baseline="30000" dirty="0">
                <a:effectLst/>
                <a:ea typeface="Calibri" panose="020F0502020204030204" pitchFamily="34" charset="0"/>
                <a:cs typeface="Arial" panose="020B0604020202020204" pitchFamily="34" charset="0"/>
              </a:rPr>
              <a:t>2 </a:t>
            </a:r>
            <a:r>
              <a:rPr lang="cy-GB" sz="1400" dirty="0">
                <a:effectLst/>
                <a:ea typeface="Calibri" panose="020F0502020204030204" pitchFamily="34" charset="0"/>
                <a:cs typeface="Arial" panose="020B0604020202020204" pitchFamily="34" charset="0"/>
              </a:rPr>
              <a:t>Mae fersiwn diwygiedig o’r </a:t>
            </a:r>
            <a:r>
              <a:rPr lang="cy-GB" sz="1400" b="1" u="sng" dirty="0">
                <a:solidFill>
                  <a:srgbClr val="0563C1"/>
                </a:solidFill>
                <a:effectLst/>
                <a:ea typeface="Calibri" panose="020F0502020204030204" pitchFamily="34" charset="0"/>
                <a:cs typeface="Arial" panose="020B0604020202020204" pitchFamily="34" charset="0"/>
                <a:hlinkClick r:id="rId6"/>
              </a:rPr>
              <a:t>Fframwaith Cymhwysedd Digidol</a:t>
            </a:r>
            <a:r>
              <a:rPr lang="cy-GB" sz="1400" dirty="0">
                <a:effectLst/>
                <a:ea typeface="Calibri" panose="020F0502020204030204" pitchFamily="34" charset="0"/>
                <a:cs typeface="Arial" panose="020B0604020202020204" pitchFamily="34" charset="0"/>
              </a:rPr>
              <a:t> ar gael i ategu Cwricwlwm Cymru a chyfleoedd i ddatblygu cymhwysedd digidol ar draws pob maes dysgu a phrofiad.</a:t>
            </a:r>
            <a:endParaRPr lang="cy-GB" sz="1400" dirty="0">
              <a:effectLst/>
            </a:endParaRPr>
          </a:p>
        </p:txBody>
      </p:sp>
      <p:sp>
        <p:nvSpPr>
          <p:cNvPr id="7" name="Google Shape;96;p1">
            <a:extLst>
              <a:ext uri="{FF2B5EF4-FFF2-40B4-BE49-F238E27FC236}">
                <a16:creationId xmlns:a16="http://schemas.microsoft.com/office/drawing/2014/main" id="{106BD6F0-BB2D-544A-B94C-DE8C25DEEA6B}"/>
              </a:ext>
            </a:extLst>
          </p:cNvPr>
          <p:cNvSpPr txBox="1"/>
          <p:nvPr/>
        </p:nvSpPr>
        <p:spPr>
          <a:xfrm>
            <a:off x="189481" y="2509507"/>
            <a:ext cx="5078555" cy="5870798"/>
          </a:xfrm>
          <a:prstGeom prst="rect">
            <a:avLst/>
          </a:prstGeom>
          <a:noFill/>
          <a:ln>
            <a:noFill/>
          </a:ln>
        </p:spPr>
        <p:txBody>
          <a:bodyPr spcFirstLastPara="1" wrap="square" lIns="91425" tIns="45700" rIns="91425" bIns="45700" anchor="t" anchorCtr="0">
            <a:spAutoFit/>
          </a:bodyPr>
          <a:lstStyle/>
          <a:p>
            <a:pPr lvl="0">
              <a:lnSpc>
                <a:spcPts val="1500"/>
              </a:lnSpc>
              <a:spcAft>
                <a:spcPts val="1000"/>
              </a:spcAft>
              <a:buSzPct val="100000"/>
            </a:pPr>
            <a:r>
              <a:rPr lang="en-GB" sz="1400" dirty="0">
                <a:solidFill>
                  <a:schemeClr val="dk1"/>
                </a:solidFill>
                <a:ea typeface="Century Gothic"/>
                <a:cs typeface="Century Gothic"/>
                <a:sym typeface="Century Gothic"/>
              </a:rPr>
              <a:t>Oed: 9-11 </a:t>
            </a:r>
          </a:p>
          <a:p>
            <a:pPr lvl="0">
              <a:lnSpc>
                <a:spcPts val="1500"/>
              </a:lnSpc>
              <a:spcAft>
                <a:spcPts val="1000"/>
              </a:spcAft>
              <a:buSzPct val="100000"/>
            </a:pPr>
            <a:r>
              <a:rPr lang="en-GB" sz="1400" dirty="0">
                <a:solidFill>
                  <a:schemeClr val="dk1"/>
                </a:solidFill>
                <a:ea typeface="Century Gothic"/>
                <a:cs typeface="Century Gothic"/>
                <a:sym typeface="Century Gothic"/>
              </a:rPr>
              <a:t>Amser: 50-60 </a:t>
            </a:r>
            <a:r>
              <a:rPr lang="en-GB" sz="1400" dirty="0" err="1">
                <a:solidFill>
                  <a:schemeClr val="dk1"/>
                </a:solidFill>
                <a:ea typeface="Century Gothic"/>
                <a:cs typeface="Century Gothic"/>
                <a:sym typeface="Century Gothic"/>
              </a:rPr>
              <a:t>munud</a:t>
            </a:r>
            <a:endParaRPr lang="en-GB" sz="1400" dirty="0">
              <a:solidFill>
                <a:schemeClr val="dk1"/>
              </a:solidFill>
              <a:ea typeface="Century Gothic"/>
              <a:cs typeface="Century Gothic"/>
              <a:sym typeface="Century Gothic"/>
            </a:endParaRPr>
          </a:p>
          <a:p>
            <a:pPr marL="0" marR="0" lvl="0" indent="0" algn="l" rtl="0">
              <a:lnSpc>
                <a:spcPts val="1500"/>
              </a:lnSpc>
              <a:spcBef>
                <a:spcPts val="0"/>
              </a:spcBef>
              <a:spcAft>
                <a:spcPts val="1000"/>
              </a:spcAft>
              <a:buSzPct val="100000"/>
              <a:buNone/>
            </a:pPr>
            <a:r>
              <a:rPr lang="en-GB" sz="1400" b="1" dirty="0">
                <a:solidFill>
                  <a:schemeClr val="dk1"/>
                </a:solidFill>
                <a:ea typeface="Century Gothic"/>
                <a:cs typeface="Century Gothic"/>
                <a:sym typeface="Century Gothic"/>
              </a:rPr>
              <a:t>Amcanion dysgu:</a:t>
            </a:r>
          </a:p>
          <a:p>
            <a:pPr lvl="0">
              <a:lnSpc>
                <a:spcPts val="1500"/>
              </a:lnSpc>
              <a:spcAft>
                <a:spcPts val="1000"/>
              </a:spcAft>
              <a:buSzPct val="100000"/>
            </a:pPr>
            <a:r>
              <a:rPr lang="en-GB" sz="1400" dirty="0">
                <a:solidFill>
                  <a:schemeClr val="dk1"/>
                </a:solidFill>
                <a:ea typeface="Century Gothic"/>
                <a:cs typeface="Century Gothic"/>
                <a:sym typeface="Century Gothic"/>
              </a:rPr>
              <a:t>Bydd y myfyrwyr yn dysgu:</a:t>
            </a:r>
            <a:endParaRPr lang="en-GB" sz="1400" dirty="0"/>
          </a:p>
          <a:p>
            <a:pPr marL="334861" lvl="0" indent="-285750">
              <a:lnSpc>
                <a:spcPts val="1500"/>
              </a:lnSpc>
              <a:spcAft>
                <a:spcPts val="1000"/>
              </a:spcAft>
              <a:buClr>
                <a:schemeClr val="dk1"/>
              </a:buClr>
              <a:buSzPct val="100000"/>
              <a:buFont typeface="Calibri" panose="020B0604020202020204" pitchFamily="34" charset="0"/>
              <a:buChar char="•"/>
            </a:pPr>
            <a:r>
              <a:rPr lang="en-GB" sz="1400" dirty="0">
                <a:solidFill>
                  <a:schemeClr val="dk1"/>
                </a:solidFill>
                <a:ea typeface="Century Gothic"/>
                <a:cs typeface="Century Gothic"/>
                <a:sym typeface="Century Gothic"/>
              </a:rPr>
              <a:t>beth yw data personol </a:t>
            </a:r>
            <a:endParaRPr lang="en-GB" sz="1400" dirty="0"/>
          </a:p>
          <a:p>
            <a:pPr marL="334861" lvl="0" indent="-285750">
              <a:lnSpc>
                <a:spcPts val="1500"/>
              </a:lnSpc>
              <a:spcAft>
                <a:spcPts val="1000"/>
              </a:spcAft>
              <a:buClr>
                <a:schemeClr val="dk1"/>
              </a:buClr>
              <a:buSzPct val="100000"/>
              <a:buFont typeface="Calibri" panose="020B0604020202020204" pitchFamily="34" charset="0"/>
              <a:buChar char="•"/>
            </a:pPr>
            <a:r>
              <a:rPr lang="en-GB" sz="1400" dirty="0">
                <a:solidFill>
                  <a:schemeClr val="dk1"/>
                </a:solidFill>
                <a:ea typeface="Century Gothic"/>
                <a:cs typeface="Century Gothic"/>
                <a:sym typeface="Century Gothic"/>
              </a:rPr>
              <a:t>enghreifftiau o ddata personol</a:t>
            </a:r>
          </a:p>
          <a:p>
            <a:pPr marL="334861" lvl="0" indent="-285750">
              <a:lnSpc>
                <a:spcPts val="1500"/>
              </a:lnSpc>
              <a:spcAft>
                <a:spcPts val="1000"/>
              </a:spcAft>
              <a:buClr>
                <a:schemeClr val="dk1"/>
              </a:buClr>
              <a:buSzPct val="100000"/>
              <a:buFont typeface="Calibri" panose="020B0604020202020204" pitchFamily="34" charset="0"/>
              <a:buChar char="•"/>
            </a:pPr>
            <a:r>
              <a:rPr lang="nn-NO" sz="1400" dirty="0">
                <a:solidFill>
                  <a:schemeClr val="dk1"/>
                </a:solidFill>
                <a:ea typeface="Century Gothic"/>
                <a:cs typeface="Century Gothic"/>
                <a:sym typeface="Century Gothic"/>
              </a:rPr>
              <a:t>sut gall data personol gael ei ddefnyddio</a:t>
            </a:r>
            <a:endParaRPr lang="en-GB" sz="1400" b="1" dirty="0">
              <a:solidFill>
                <a:schemeClr val="dk1"/>
              </a:solidFill>
              <a:ea typeface="Century Gothic"/>
              <a:cs typeface="Century Gothic"/>
              <a:sym typeface="Century Gothic"/>
            </a:endParaRPr>
          </a:p>
          <a:p>
            <a:r>
              <a:rPr lang="en-GB" sz="1400" b="1" dirty="0">
                <a:solidFill>
                  <a:schemeClr val="dk1"/>
                </a:solidFill>
                <a:ea typeface="Century Gothic"/>
                <a:cs typeface="Century Gothic"/>
                <a:sym typeface="Century Gothic"/>
              </a:rPr>
              <a:t>Canllawiau i athrawon:</a:t>
            </a:r>
            <a:br>
              <a:rPr lang="en-GB" sz="1400" b="1" dirty="0">
                <a:solidFill>
                  <a:schemeClr val="dk1"/>
                </a:solidFill>
                <a:ea typeface="Century Gothic"/>
                <a:cs typeface="Century Gothic"/>
                <a:sym typeface="Century Gothic"/>
              </a:rPr>
            </a:br>
            <a:endParaRPr lang="en-GB" sz="1400" dirty="0"/>
          </a:p>
          <a:p>
            <a:pPr marL="334861" lvl="0" indent="-285750">
              <a:lnSpc>
                <a:spcPts val="1500"/>
              </a:lnSpc>
              <a:spcAft>
                <a:spcPts val="1000"/>
              </a:spcAft>
              <a:buClr>
                <a:schemeClr val="dk1"/>
              </a:buClr>
              <a:buSzPct val="100000"/>
              <a:buFont typeface="Calibri" panose="020B0604020202020204" pitchFamily="34" charset="0"/>
              <a:buChar char="•"/>
            </a:pPr>
            <a:r>
              <a:rPr lang="en-GB" sz="1400" dirty="0">
                <a:solidFill>
                  <a:schemeClr val="dk1"/>
                </a:solidFill>
                <a:ea typeface="Century Gothic"/>
                <a:cs typeface="Century Gothic"/>
                <a:sym typeface="Century Gothic"/>
              </a:rPr>
              <a:t>Cymerwch amser i osod rheolau sylfaenol clir ynghylch gwrando, parchu a pheidio â defnyddio enghreifftiau personol neu sensitif. </a:t>
            </a:r>
          </a:p>
          <a:p>
            <a:pPr marL="334861" lvl="0" indent="-285750">
              <a:lnSpc>
                <a:spcPts val="1500"/>
              </a:lnSpc>
              <a:spcAft>
                <a:spcPts val="1000"/>
              </a:spcAft>
              <a:buClr>
                <a:schemeClr val="dk1"/>
              </a:buClr>
              <a:buSzPct val="100000"/>
              <a:buFont typeface="Calibri" panose="020B0604020202020204" pitchFamily="34" charset="0"/>
              <a:buChar char="•"/>
            </a:pPr>
            <a:r>
              <a:rPr lang="en-GB" sz="1400" dirty="0">
                <a:solidFill>
                  <a:schemeClr val="dk1"/>
                </a:solidFill>
                <a:ea typeface="Century Gothic"/>
                <a:cs typeface="Century Gothic"/>
                <a:sym typeface="Century Gothic"/>
              </a:rPr>
              <a:t>Crëwch ddiwylliant cadarnhaol yn y dosbarth lle </a:t>
            </a:r>
            <a:r>
              <a:rPr lang="en-GB" sz="1400" dirty="0" err="1">
                <a:solidFill>
                  <a:schemeClr val="dk1"/>
                </a:solidFill>
                <a:ea typeface="Century Gothic"/>
                <a:cs typeface="Century Gothic"/>
                <a:sym typeface="Century Gothic"/>
              </a:rPr>
              <a:t>mae’r</a:t>
            </a:r>
            <a:r>
              <a:rPr lang="en-GB" sz="1400" dirty="0">
                <a:solidFill>
                  <a:schemeClr val="dk1"/>
                </a:solidFill>
                <a:ea typeface="Century Gothic"/>
                <a:cs typeface="Century Gothic"/>
                <a:sym typeface="Century Gothic"/>
              </a:rPr>
              <a:t> </a:t>
            </a:r>
            <a:r>
              <a:rPr lang="en-GB" sz="1400" dirty="0" err="1">
                <a:solidFill>
                  <a:schemeClr val="dk1"/>
                </a:solidFill>
                <a:ea typeface="Century Gothic"/>
                <a:cs typeface="Century Gothic"/>
                <a:sym typeface="Century Gothic"/>
              </a:rPr>
              <a:t>dysgwyr</a:t>
            </a:r>
            <a:r>
              <a:rPr lang="en-GB" sz="1400" dirty="0">
                <a:solidFill>
                  <a:schemeClr val="dk1"/>
                </a:solidFill>
                <a:ea typeface="Century Gothic"/>
                <a:cs typeface="Century Gothic"/>
                <a:sym typeface="Century Gothic"/>
              </a:rPr>
              <a:t> yn teimlo eu bod yn cael gofyn cwestiynau a bod yna hawl i basio os nad ydyn nhw’n teimlo'n gyfforddus yn ateb cwestiwn. </a:t>
            </a:r>
          </a:p>
          <a:p>
            <a:pPr marL="342900" lvl="0" indent="-342900">
              <a:lnSpc>
                <a:spcPts val="1500"/>
              </a:lnSpc>
              <a:spcAft>
                <a:spcPts val="600"/>
              </a:spcAft>
              <a:buFont typeface="Arial" panose="020B0604020202020204" pitchFamily="34" charset="0"/>
              <a:buChar char="•"/>
              <a:tabLst>
                <a:tab pos="457200" algn="l"/>
              </a:tabLst>
            </a:pPr>
            <a:r>
              <a:rPr lang="cy-GB" sz="1400" kern="1200" dirty="0">
                <a:solidFill>
                  <a:srgbClr val="000000"/>
                </a:solidFill>
                <a:effectLst/>
                <a:ea typeface="Century Gothic" panose="020B0502020202020204" pitchFamily="34" charset="0"/>
                <a:cs typeface="Times New Roman" panose="02020603050405020304" pitchFamily="18" charset="0"/>
              </a:rPr>
              <a:t>Gofalwch eich bod yn gyfarwydd â pholisi a gweithdrefnau diogelu’ch ysgol, yn ogystal â </a:t>
            </a:r>
            <a:r>
              <a:rPr lang="cy-GB" sz="1400" u="sng" kern="1200" dirty="0">
                <a:solidFill>
                  <a:srgbClr val="0563C1"/>
                </a:solidFill>
                <a:effectLst/>
                <a:ea typeface="Century Gothic" panose="020B0502020202020204" pitchFamily="34" charset="0"/>
                <a:cs typeface="Times New Roman" panose="02020603050405020304" pitchFamily="18" charset="0"/>
                <a:hlinkClick r:id="rId7"/>
              </a:rPr>
              <a:t>Gweithdrefnau Diogelu Cymru</a:t>
            </a:r>
            <a:r>
              <a:rPr lang="cy-GB" sz="1400" kern="1200" dirty="0">
                <a:solidFill>
                  <a:srgbClr val="000000"/>
                </a:solidFill>
                <a:effectLst/>
                <a:ea typeface="Century Gothic" panose="020B0502020202020204" pitchFamily="34" charset="0"/>
                <a:cs typeface="Times New Roman" panose="02020603050405020304" pitchFamily="18" charset="0"/>
              </a:rPr>
              <a:t>, gan gynnwys beth i'w wneud os bydd dysgwr yn gwneud datgeliad. I gael rhagor o wybodaeth, gweler y canllawiau diogelu statudol: </a:t>
            </a:r>
            <a:r>
              <a:rPr lang="cy-GB" sz="1400" u="sng" kern="1200" dirty="0">
                <a:solidFill>
                  <a:srgbClr val="0563C1"/>
                </a:solidFill>
                <a:effectLst/>
                <a:ea typeface="Century Gothic" panose="020B0502020202020204" pitchFamily="34" charset="0"/>
                <a:cs typeface="Times New Roman" panose="02020603050405020304" pitchFamily="18" charset="0"/>
                <a:hlinkClick r:id="rId8"/>
              </a:rPr>
              <a:t>Cadw dysgwyr yn ddiogel</a:t>
            </a:r>
            <a:r>
              <a:rPr lang="cy-GB" sz="1400" kern="1200" baseline="30000" dirty="0">
                <a:solidFill>
                  <a:srgbClr val="000000"/>
                </a:solidFill>
                <a:effectLst/>
                <a:ea typeface="Century Gothic" panose="020B0502020202020204" pitchFamily="34" charset="0"/>
                <a:cs typeface="Times New Roman" panose="02020603050405020304" pitchFamily="18" charset="0"/>
              </a:rPr>
              <a:t>  </a:t>
            </a:r>
            <a:endParaRPr lang="en-GB" sz="1400" dirty="0">
              <a:effectLst/>
              <a:ea typeface="Times New Roman" panose="02020603050405020304" pitchFamily="18" charset="0"/>
              <a:cs typeface="Times New Roman" panose="02020603050405020304" pitchFamily="18" charset="0"/>
            </a:endParaRPr>
          </a:p>
          <a:p>
            <a:pPr marL="342900" lvl="0" indent="-342900">
              <a:lnSpc>
                <a:spcPts val="1500"/>
              </a:lnSpc>
              <a:spcAft>
                <a:spcPts val="600"/>
              </a:spcAft>
              <a:buFont typeface="Arial" panose="020B0604020202020204" pitchFamily="34" charset="0"/>
              <a:buChar char="•"/>
              <a:tabLst>
                <a:tab pos="457200" algn="l"/>
              </a:tabLst>
            </a:pPr>
            <a:r>
              <a:rPr lang="cy-GB" sz="1400" kern="1200" dirty="0">
                <a:solidFill>
                  <a:srgbClr val="000000"/>
                </a:solidFill>
                <a:effectLst/>
                <a:ea typeface="Century Gothic" panose="020B0502020202020204" pitchFamily="34" charset="0"/>
                <a:cs typeface="Times New Roman" panose="02020603050405020304" pitchFamily="18" charset="0"/>
              </a:rPr>
              <a:t>Gofalwch hefyd fod unrhyw bolisïau ysgol gyfan eraill yn cael eu dilyn, megis diogelwch ar-lein.</a:t>
            </a:r>
            <a:endParaRPr lang="en-GB" sz="1400" dirty="0">
              <a:effectLs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033695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54AE1-015C-2444-BB1D-39A1298ED0FB}"/>
              </a:ext>
            </a:extLst>
          </p:cNvPr>
          <p:cNvSpPr txBox="1">
            <a:spLocks/>
          </p:cNvSpPr>
          <p:nvPr/>
        </p:nvSpPr>
        <p:spPr>
          <a:xfrm>
            <a:off x="692201"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Data Personol – Beth yw hyn i gyd? </a:t>
            </a:r>
            <a:endParaRPr lang="en-US" sz="3600" b="1" dirty="0"/>
          </a:p>
        </p:txBody>
      </p:sp>
      <p:grpSp>
        <p:nvGrpSpPr>
          <p:cNvPr id="23" name="Group 22">
            <a:extLst>
              <a:ext uri="{FF2B5EF4-FFF2-40B4-BE49-F238E27FC236}">
                <a16:creationId xmlns:a16="http://schemas.microsoft.com/office/drawing/2014/main" id="{466EE173-D8ED-C74E-B39A-51D577094318}"/>
              </a:ext>
            </a:extLst>
          </p:cNvPr>
          <p:cNvGrpSpPr/>
          <p:nvPr/>
        </p:nvGrpSpPr>
        <p:grpSpPr>
          <a:xfrm>
            <a:off x="793798" y="1812005"/>
            <a:ext cx="6918919" cy="2253964"/>
            <a:chOff x="692198" y="1719560"/>
            <a:chExt cx="6232594" cy="2253964"/>
          </a:xfrm>
        </p:grpSpPr>
        <p:sp>
          <p:nvSpPr>
            <p:cNvPr id="13" name="Rectangle 12">
              <a:extLst>
                <a:ext uri="{FF2B5EF4-FFF2-40B4-BE49-F238E27FC236}">
                  <a16:creationId xmlns:a16="http://schemas.microsoft.com/office/drawing/2014/main" id="{12EA73A3-177B-B441-AD9E-7A43C8C290E8}"/>
                </a:ext>
              </a:extLst>
            </p:cNvPr>
            <p:cNvSpPr/>
            <p:nvPr/>
          </p:nvSpPr>
          <p:spPr>
            <a:xfrm>
              <a:off x="692198" y="1968404"/>
              <a:ext cx="5976005" cy="1754692"/>
            </a:xfrm>
            <a:prstGeom prst="rect">
              <a:avLst/>
            </a:prstGeom>
            <a:solidFill>
              <a:srgbClr val="019967"/>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14" name="Content Placeholder 3">
              <a:extLst>
                <a:ext uri="{FF2B5EF4-FFF2-40B4-BE49-F238E27FC236}">
                  <a16:creationId xmlns:a16="http://schemas.microsoft.com/office/drawing/2014/main" id="{F00D9C9C-E0E3-214F-8FC8-2E85CF142113}"/>
                </a:ext>
              </a:extLst>
            </p:cNvPr>
            <p:cNvSpPr txBox="1">
              <a:spLocks/>
            </p:cNvSpPr>
            <p:nvPr/>
          </p:nvSpPr>
          <p:spPr>
            <a:xfrm>
              <a:off x="946859" y="2355271"/>
              <a:ext cx="5721344" cy="1618253"/>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400"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lgn="l"/>
              <a:r>
                <a:rPr lang="en-GB" sz="2800" b="1" dirty="0">
                  <a:solidFill>
                    <a:schemeClr val="bg1"/>
                  </a:solidFill>
                </a:rPr>
                <a:t>Amcanion dysgu</a:t>
              </a:r>
            </a:p>
            <a:p>
              <a:pPr lvl="3" algn="l"/>
              <a:r>
                <a:rPr lang="en-GB" sz="2800" b="1" dirty="0">
                  <a:solidFill>
                    <a:schemeClr val="bg1"/>
                  </a:solidFill>
                </a:rPr>
                <a:t>Bydd y disgyblion yn dysgu:</a:t>
              </a:r>
            </a:p>
          </p:txBody>
        </p:sp>
        <p:grpSp>
          <p:nvGrpSpPr>
            <p:cNvPr id="19" name="Group 18">
              <a:extLst>
                <a:ext uri="{FF2B5EF4-FFF2-40B4-BE49-F238E27FC236}">
                  <a16:creationId xmlns:a16="http://schemas.microsoft.com/office/drawing/2014/main" id="{A09D449A-7E82-E243-91A5-158EF9CDE0A0}"/>
                </a:ext>
              </a:extLst>
            </p:cNvPr>
            <p:cNvGrpSpPr/>
            <p:nvPr/>
          </p:nvGrpSpPr>
          <p:grpSpPr>
            <a:xfrm>
              <a:off x="6427104" y="1719560"/>
              <a:ext cx="497688" cy="572154"/>
              <a:chOff x="11923193" y="2781334"/>
              <a:chExt cx="497688" cy="572154"/>
            </a:xfrm>
          </p:grpSpPr>
          <p:sp>
            <p:nvSpPr>
              <p:cNvPr id="16" name="Oval 15">
                <a:extLst>
                  <a:ext uri="{FF2B5EF4-FFF2-40B4-BE49-F238E27FC236}">
                    <a16:creationId xmlns:a16="http://schemas.microsoft.com/office/drawing/2014/main" id="{B71E4A32-3C8C-5347-8027-893EE62E3CB9}"/>
                  </a:ext>
                </a:extLst>
              </p:cNvPr>
              <p:cNvSpPr/>
              <p:nvPr/>
            </p:nvSpPr>
            <p:spPr>
              <a:xfrm>
                <a:off x="11923193" y="2781334"/>
                <a:ext cx="497688" cy="554400"/>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Content Placeholder 3">
                <a:extLst>
                  <a:ext uri="{FF2B5EF4-FFF2-40B4-BE49-F238E27FC236}">
                    <a16:creationId xmlns:a16="http://schemas.microsoft.com/office/drawing/2014/main" id="{D747D7F0-2C27-8E44-B39B-0D99309B5309}"/>
                  </a:ext>
                </a:extLst>
              </p:cNvPr>
              <p:cNvSpPr txBox="1">
                <a:spLocks/>
              </p:cNvSpPr>
              <p:nvPr/>
            </p:nvSpPr>
            <p:spPr>
              <a:xfrm>
                <a:off x="12052728" y="2829060"/>
                <a:ext cx="238616" cy="524428"/>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grpSp>
      <p:grpSp>
        <p:nvGrpSpPr>
          <p:cNvPr id="6" name="Group 5">
            <a:extLst>
              <a:ext uri="{FF2B5EF4-FFF2-40B4-BE49-F238E27FC236}">
                <a16:creationId xmlns:a16="http://schemas.microsoft.com/office/drawing/2014/main" id="{D4AF6390-E3D4-454E-AD54-C1C97F4C00D6}"/>
              </a:ext>
            </a:extLst>
          </p:cNvPr>
          <p:cNvGrpSpPr/>
          <p:nvPr/>
        </p:nvGrpSpPr>
        <p:grpSpPr>
          <a:xfrm>
            <a:off x="1313155" y="4534091"/>
            <a:ext cx="4044850" cy="3500635"/>
            <a:chOff x="1313155" y="4534091"/>
            <a:chExt cx="4044850" cy="3500635"/>
          </a:xfrm>
        </p:grpSpPr>
        <p:sp>
          <p:nvSpPr>
            <p:cNvPr id="25" name="Rectangle 24">
              <a:extLst>
                <a:ext uri="{FF2B5EF4-FFF2-40B4-BE49-F238E27FC236}">
                  <a16:creationId xmlns:a16="http://schemas.microsoft.com/office/drawing/2014/main" id="{6A27D63E-6436-9A42-B029-7B0DC4CA31BB}"/>
                </a:ext>
              </a:extLst>
            </p:cNvPr>
            <p:cNvSpPr/>
            <p:nvPr/>
          </p:nvSpPr>
          <p:spPr>
            <a:xfrm>
              <a:off x="1313155" y="4534091"/>
              <a:ext cx="4044850" cy="350063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 name="Graphic 3">
              <a:extLst>
                <a:ext uri="{FF2B5EF4-FFF2-40B4-BE49-F238E27FC236}">
                  <a16:creationId xmlns:a16="http://schemas.microsoft.com/office/drawing/2014/main" id="{F05CCD61-7B55-B941-A9C9-C038D4C1D5A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26176" y="5075412"/>
              <a:ext cx="905956" cy="1130316"/>
            </a:xfrm>
            <a:prstGeom prst="rect">
              <a:avLst/>
            </a:prstGeom>
          </p:spPr>
        </p:pic>
        <p:sp>
          <p:nvSpPr>
            <p:cNvPr id="5" name="Oval 4">
              <a:extLst>
                <a:ext uri="{FF2B5EF4-FFF2-40B4-BE49-F238E27FC236}">
                  <a16:creationId xmlns:a16="http://schemas.microsoft.com/office/drawing/2014/main" id="{7EABAA44-7CD6-264D-A03B-3BF71DA1B552}"/>
                </a:ext>
              </a:extLst>
            </p:cNvPr>
            <p:cNvSpPr/>
            <p:nvPr/>
          </p:nvSpPr>
          <p:spPr>
            <a:xfrm>
              <a:off x="3600974" y="5682436"/>
              <a:ext cx="719476" cy="710312"/>
            </a:xfrm>
            <a:prstGeom prst="ellipse">
              <a:avLst/>
            </a:prstGeom>
            <a:solidFill>
              <a:srgbClr val="791D7E"/>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chemeClr val="bg1"/>
                  </a:solidFill>
                  <a:latin typeface="Overpass Mono" pitchFamily="49" charset="77"/>
                </a:rPr>
                <a:t>!</a:t>
              </a:r>
            </a:p>
          </p:txBody>
        </p:sp>
        <p:sp>
          <p:nvSpPr>
            <p:cNvPr id="21" name="Title 1">
              <a:extLst>
                <a:ext uri="{FF2B5EF4-FFF2-40B4-BE49-F238E27FC236}">
                  <a16:creationId xmlns:a16="http://schemas.microsoft.com/office/drawing/2014/main" id="{8533077C-689A-974C-9AC2-868DEA81932C}"/>
                </a:ext>
              </a:extLst>
            </p:cNvPr>
            <p:cNvSpPr txBox="1">
              <a:spLocks/>
            </p:cNvSpPr>
            <p:nvPr/>
          </p:nvSpPr>
          <p:spPr>
            <a:xfrm>
              <a:off x="1548727" y="6756143"/>
              <a:ext cx="3592900"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beth yw </a:t>
              </a:r>
            </a:p>
            <a:p>
              <a:pPr algn="ctr">
                <a:lnSpc>
                  <a:spcPct val="100000"/>
                </a:lnSpc>
              </a:pPr>
              <a:r>
                <a:rPr lang="en-US" sz="2400" spc="-150" dirty="0">
                  <a:solidFill>
                    <a:srgbClr val="791D7E"/>
                  </a:solidFill>
                  <a:latin typeface="Overpass Mono" pitchFamily="49" charset="77"/>
                </a:rPr>
                <a:t>data personol </a:t>
              </a:r>
              <a:br>
                <a:rPr lang="en-US" sz="2400" spc="-150" dirty="0">
                  <a:solidFill>
                    <a:srgbClr val="791D7E"/>
                  </a:solidFill>
                  <a:latin typeface="Overpass Mono" pitchFamily="49" charset="77"/>
                </a:rPr>
              </a:br>
              <a:endParaRPr lang="en-US" sz="2400" spc="-150" dirty="0">
                <a:solidFill>
                  <a:srgbClr val="791D7E"/>
                </a:solidFill>
                <a:latin typeface="Overpass Mono" pitchFamily="49" charset="77"/>
              </a:endParaRPr>
            </a:p>
          </p:txBody>
        </p:sp>
      </p:grpSp>
      <p:grpSp>
        <p:nvGrpSpPr>
          <p:cNvPr id="7" name="Group 6">
            <a:extLst>
              <a:ext uri="{FF2B5EF4-FFF2-40B4-BE49-F238E27FC236}">
                <a16:creationId xmlns:a16="http://schemas.microsoft.com/office/drawing/2014/main" id="{858FF986-7E0A-6F48-A839-B46105AE744E}"/>
              </a:ext>
            </a:extLst>
          </p:cNvPr>
          <p:cNvGrpSpPr/>
          <p:nvPr/>
        </p:nvGrpSpPr>
        <p:grpSpPr>
          <a:xfrm>
            <a:off x="5908207" y="4534092"/>
            <a:ext cx="4044850" cy="3500636"/>
            <a:chOff x="5908207" y="4534092"/>
            <a:chExt cx="4044850" cy="3500636"/>
          </a:xfrm>
        </p:grpSpPr>
        <p:sp>
          <p:nvSpPr>
            <p:cNvPr id="49" name="Rectangle 48">
              <a:extLst>
                <a:ext uri="{FF2B5EF4-FFF2-40B4-BE49-F238E27FC236}">
                  <a16:creationId xmlns:a16="http://schemas.microsoft.com/office/drawing/2014/main" id="{1460FC96-9A13-2449-A74E-B5AE8C0EF71B}"/>
                </a:ext>
              </a:extLst>
            </p:cNvPr>
            <p:cNvSpPr/>
            <p:nvPr/>
          </p:nvSpPr>
          <p:spPr>
            <a:xfrm>
              <a:off x="5908207" y="4534092"/>
              <a:ext cx="4044850" cy="35006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7" name="Title 1">
              <a:extLst>
                <a:ext uri="{FF2B5EF4-FFF2-40B4-BE49-F238E27FC236}">
                  <a16:creationId xmlns:a16="http://schemas.microsoft.com/office/drawing/2014/main" id="{BBBFC6FB-D236-C94E-9EDB-39F93F6477FC}"/>
                </a:ext>
              </a:extLst>
            </p:cNvPr>
            <p:cNvSpPr txBox="1">
              <a:spLocks/>
            </p:cNvSpPr>
            <p:nvPr/>
          </p:nvSpPr>
          <p:spPr>
            <a:xfrm>
              <a:off x="6286752" y="6941889"/>
              <a:ext cx="3306954"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rhai enghreifftiau o ddata personol</a:t>
              </a:r>
              <a:br>
                <a:rPr lang="en-US" sz="2400" spc="-150" dirty="0">
                  <a:solidFill>
                    <a:srgbClr val="791D7E"/>
                  </a:solidFill>
                  <a:latin typeface="Overpass Mono" pitchFamily="49" charset="77"/>
                </a:rPr>
              </a:br>
              <a:endParaRPr lang="en-US" sz="2400" spc="-150" dirty="0">
                <a:solidFill>
                  <a:srgbClr val="791D7E"/>
                </a:solidFill>
                <a:latin typeface="Overpass Mono" pitchFamily="49" charset="77"/>
              </a:endParaRPr>
            </a:p>
          </p:txBody>
        </p:sp>
        <p:pic>
          <p:nvPicPr>
            <p:cNvPr id="42" name="Graphic 41">
              <a:extLst>
                <a:ext uri="{FF2B5EF4-FFF2-40B4-BE49-F238E27FC236}">
                  <a16:creationId xmlns:a16="http://schemas.microsoft.com/office/drawing/2014/main" id="{BDE95F70-4B6C-2543-854E-F72BBA563F7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49408" y="5075412"/>
              <a:ext cx="905956" cy="1130316"/>
            </a:xfrm>
            <a:prstGeom prst="rect">
              <a:avLst/>
            </a:prstGeom>
          </p:spPr>
        </p:pic>
        <p:sp>
          <p:nvSpPr>
            <p:cNvPr id="43" name="Oval 42">
              <a:extLst>
                <a:ext uri="{FF2B5EF4-FFF2-40B4-BE49-F238E27FC236}">
                  <a16:creationId xmlns:a16="http://schemas.microsoft.com/office/drawing/2014/main" id="{770EBD41-11CF-5640-812D-BAAEBF0F4BA8}"/>
                </a:ext>
              </a:extLst>
            </p:cNvPr>
            <p:cNvSpPr/>
            <p:nvPr/>
          </p:nvSpPr>
          <p:spPr>
            <a:xfrm>
              <a:off x="8124206" y="5682436"/>
              <a:ext cx="719476" cy="710312"/>
            </a:xfrm>
            <a:prstGeom prst="ellipse">
              <a:avLst/>
            </a:prstGeom>
            <a:solidFill>
              <a:srgbClr val="791D7E"/>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chemeClr val="bg1"/>
                  </a:solidFill>
                  <a:latin typeface="Overpass Mono" pitchFamily="49" charset="77"/>
                </a:rPr>
                <a:t>!</a:t>
              </a:r>
            </a:p>
          </p:txBody>
        </p:sp>
      </p:grpSp>
      <p:grpSp>
        <p:nvGrpSpPr>
          <p:cNvPr id="8" name="Group 7">
            <a:extLst>
              <a:ext uri="{FF2B5EF4-FFF2-40B4-BE49-F238E27FC236}">
                <a16:creationId xmlns:a16="http://schemas.microsoft.com/office/drawing/2014/main" id="{CC709F45-CEB6-5C49-9912-246DDCF14379}"/>
              </a:ext>
            </a:extLst>
          </p:cNvPr>
          <p:cNvGrpSpPr/>
          <p:nvPr/>
        </p:nvGrpSpPr>
        <p:grpSpPr>
          <a:xfrm>
            <a:off x="10503259" y="4534091"/>
            <a:ext cx="4044850" cy="3500637"/>
            <a:chOff x="10503259" y="4534091"/>
            <a:chExt cx="4044850" cy="3500637"/>
          </a:xfrm>
        </p:grpSpPr>
        <p:sp>
          <p:nvSpPr>
            <p:cNvPr id="55" name="Rectangle 54">
              <a:extLst>
                <a:ext uri="{FF2B5EF4-FFF2-40B4-BE49-F238E27FC236}">
                  <a16:creationId xmlns:a16="http://schemas.microsoft.com/office/drawing/2014/main" id="{A424F1E9-08A2-2C41-8477-D2DE3C4BA367}"/>
                </a:ext>
              </a:extLst>
            </p:cNvPr>
            <p:cNvSpPr/>
            <p:nvPr/>
          </p:nvSpPr>
          <p:spPr>
            <a:xfrm>
              <a:off x="10503259" y="4534091"/>
              <a:ext cx="4044850" cy="350063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53" name="Title 1">
              <a:extLst>
                <a:ext uri="{FF2B5EF4-FFF2-40B4-BE49-F238E27FC236}">
                  <a16:creationId xmlns:a16="http://schemas.microsoft.com/office/drawing/2014/main" id="{5ED5579C-38D1-A74D-AFDB-ACB936F37688}"/>
                </a:ext>
              </a:extLst>
            </p:cNvPr>
            <p:cNvSpPr txBox="1">
              <a:spLocks/>
            </p:cNvSpPr>
            <p:nvPr/>
          </p:nvSpPr>
          <p:spPr>
            <a:xfrm>
              <a:off x="10814915" y="6756143"/>
              <a:ext cx="3440732" cy="799940"/>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at beth y gall data personol gael ei ddefnyddio</a:t>
              </a:r>
            </a:p>
          </p:txBody>
        </p:sp>
        <p:pic>
          <p:nvPicPr>
            <p:cNvPr id="44" name="Graphic 43">
              <a:extLst>
                <a:ext uri="{FF2B5EF4-FFF2-40B4-BE49-F238E27FC236}">
                  <a16:creationId xmlns:a16="http://schemas.microsoft.com/office/drawing/2014/main" id="{44845A2D-43E6-D344-AB44-3FF002292A2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057984" y="5075412"/>
              <a:ext cx="905956" cy="1130316"/>
            </a:xfrm>
            <a:prstGeom prst="rect">
              <a:avLst/>
            </a:prstGeom>
          </p:spPr>
        </p:pic>
        <p:sp>
          <p:nvSpPr>
            <p:cNvPr id="57" name="Oval 56">
              <a:extLst>
                <a:ext uri="{FF2B5EF4-FFF2-40B4-BE49-F238E27FC236}">
                  <a16:creationId xmlns:a16="http://schemas.microsoft.com/office/drawing/2014/main" id="{0A001699-6CB7-9744-AA1B-900AE0A3A169}"/>
                </a:ext>
              </a:extLst>
            </p:cNvPr>
            <p:cNvSpPr/>
            <p:nvPr/>
          </p:nvSpPr>
          <p:spPr>
            <a:xfrm>
              <a:off x="12732782" y="5682436"/>
              <a:ext cx="719476" cy="710312"/>
            </a:xfrm>
            <a:prstGeom prst="ellipse">
              <a:avLst/>
            </a:prstGeom>
            <a:solidFill>
              <a:srgbClr val="791D7E"/>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chemeClr val="bg1"/>
                  </a:solidFill>
                  <a:latin typeface="Overpass Mono" pitchFamily="49" charset="77"/>
                </a:rPr>
                <a:t>!</a:t>
              </a:r>
            </a:p>
          </p:txBody>
        </p:sp>
      </p:grpSp>
    </p:spTree>
    <p:extLst>
      <p:ext uri="{BB962C8B-B14F-4D97-AF65-F5344CB8AC3E}">
        <p14:creationId xmlns:p14="http://schemas.microsoft.com/office/powerpoint/2010/main" val="1697286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350" fill="hold"/>
                                        <p:tgtEl>
                                          <p:spTgt spid="6"/>
                                        </p:tgtEl>
                                        <p:attrNameLst>
                                          <p:attrName>ppt_w</p:attrName>
                                        </p:attrNameLst>
                                      </p:cBhvr>
                                      <p:tavLst>
                                        <p:tav tm="0">
                                          <p:val>
                                            <p:fltVal val="0"/>
                                          </p:val>
                                        </p:tav>
                                        <p:tav tm="100000">
                                          <p:val>
                                            <p:strVal val="#ppt_w"/>
                                          </p:val>
                                        </p:tav>
                                      </p:tavLst>
                                    </p:anim>
                                    <p:anim calcmode="lin" valueType="num">
                                      <p:cBhvr>
                                        <p:cTn id="13" dur="350" fill="hold"/>
                                        <p:tgtEl>
                                          <p:spTgt spid="6"/>
                                        </p:tgtEl>
                                        <p:attrNameLst>
                                          <p:attrName>ppt_h</p:attrName>
                                        </p:attrNameLst>
                                      </p:cBhvr>
                                      <p:tavLst>
                                        <p:tav tm="0">
                                          <p:val>
                                            <p:fltVal val="0"/>
                                          </p:val>
                                        </p:tav>
                                        <p:tav tm="100000">
                                          <p:val>
                                            <p:strVal val="#ppt_h"/>
                                          </p:val>
                                        </p:tav>
                                      </p:tavLst>
                                    </p:anim>
                                    <p:animEffect transition="in" filter="fade">
                                      <p:cBhvr>
                                        <p:cTn id="14" dur="35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350" fill="hold"/>
                                        <p:tgtEl>
                                          <p:spTgt spid="7"/>
                                        </p:tgtEl>
                                        <p:attrNameLst>
                                          <p:attrName>ppt_w</p:attrName>
                                        </p:attrNameLst>
                                      </p:cBhvr>
                                      <p:tavLst>
                                        <p:tav tm="0">
                                          <p:val>
                                            <p:fltVal val="0"/>
                                          </p:val>
                                        </p:tav>
                                        <p:tav tm="100000">
                                          <p:val>
                                            <p:strVal val="#ppt_w"/>
                                          </p:val>
                                        </p:tav>
                                      </p:tavLst>
                                    </p:anim>
                                    <p:anim calcmode="lin" valueType="num">
                                      <p:cBhvr>
                                        <p:cTn id="20" dur="350" fill="hold"/>
                                        <p:tgtEl>
                                          <p:spTgt spid="7"/>
                                        </p:tgtEl>
                                        <p:attrNameLst>
                                          <p:attrName>ppt_h</p:attrName>
                                        </p:attrNameLst>
                                      </p:cBhvr>
                                      <p:tavLst>
                                        <p:tav tm="0">
                                          <p:val>
                                            <p:fltVal val="0"/>
                                          </p:val>
                                        </p:tav>
                                        <p:tav tm="100000">
                                          <p:val>
                                            <p:strVal val="#ppt_h"/>
                                          </p:val>
                                        </p:tav>
                                      </p:tavLst>
                                    </p:anim>
                                    <p:animEffect transition="in" filter="fade">
                                      <p:cBhvr>
                                        <p:cTn id="21" dur="35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350" fill="hold"/>
                                        <p:tgtEl>
                                          <p:spTgt spid="8"/>
                                        </p:tgtEl>
                                        <p:attrNameLst>
                                          <p:attrName>ppt_w</p:attrName>
                                        </p:attrNameLst>
                                      </p:cBhvr>
                                      <p:tavLst>
                                        <p:tav tm="0">
                                          <p:val>
                                            <p:fltVal val="0"/>
                                          </p:val>
                                        </p:tav>
                                        <p:tav tm="100000">
                                          <p:val>
                                            <p:strVal val="#ppt_w"/>
                                          </p:val>
                                        </p:tav>
                                      </p:tavLst>
                                    </p:anim>
                                    <p:anim calcmode="lin" valueType="num">
                                      <p:cBhvr>
                                        <p:cTn id="27" dur="350" fill="hold"/>
                                        <p:tgtEl>
                                          <p:spTgt spid="8"/>
                                        </p:tgtEl>
                                        <p:attrNameLst>
                                          <p:attrName>ppt_h</p:attrName>
                                        </p:attrNameLst>
                                      </p:cBhvr>
                                      <p:tavLst>
                                        <p:tav tm="0">
                                          <p:val>
                                            <p:fltVal val="0"/>
                                          </p:val>
                                        </p:tav>
                                        <p:tav tm="100000">
                                          <p:val>
                                            <p:strVal val="#ppt_h"/>
                                          </p:val>
                                        </p:tav>
                                      </p:tavLst>
                                    </p:anim>
                                    <p:animEffect transition="in" filter="fade">
                                      <p:cBhvr>
                                        <p:cTn id="28" dur="3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2E9C11DE-FB63-EF44-80D5-DB18C77B21A8}"/>
              </a:ext>
            </a:extLst>
          </p:cNvPr>
          <p:cNvGrpSpPr/>
          <p:nvPr/>
        </p:nvGrpSpPr>
        <p:grpSpPr>
          <a:xfrm>
            <a:off x="10678010" y="2887159"/>
            <a:ext cx="4548738" cy="4547241"/>
            <a:chOff x="10678010" y="2887159"/>
            <a:chExt cx="4548738" cy="4547241"/>
          </a:xfrm>
        </p:grpSpPr>
        <p:sp>
          <p:nvSpPr>
            <p:cNvPr id="75" name="Rectangle 74">
              <a:extLst>
                <a:ext uri="{FF2B5EF4-FFF2-40B4-BE49-F238E27FC236}">
                  <a16:creationId xmlns:a16="http://schemas.microsoft.com/office/drawing/2014/main" id="{00548746-B12C-CE42-A6E1-54E970887427}"/>
                </a:ext>
              </a:extLst>
            </p:cNvPr>
            <p:cNvSpPr/>
            <p:nvPr/>
          </p:nvSpPr>
          <p:spPr>
            <a:xfrm>
              <a:off x="10678010" y="3136000"/>
              <a:ext cx="4299895" cy="42984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76" name="Group 75">
              <a:extLst>
                <a:ext uri="{FF2B5EF4-FFF2-40B4-BE49-F238E27FC236}">
                  <a16:creationId xmlns:a16="http://schemas.microsoft.com/office/drawing/2014/main" id="{57DE7C1C-E8F3-D342-8EE7-2A91485F0237}"/>
                </a:ext>
              </a:extLst>
            </p:cNvPr>
            <p:cNvGrpSpPr/>
            <p:nvPr/>
          </p:nvGrpSpPr>
          <p:grpSpPr>
            <a:xfrm>
              <a:off x="14729060" y="2887159"/>
              <a:ext cx="497688" cy="497688"/>
              <a:chOff x="11448333" y="3259976"/>
              <a:chExt cx="497688" cy="497688"/>
            </a:xfrm>
          </p:grpSpPr>
          <p:sp>
            <p:nvSpPr>
              <p:cNvPr id="77" name="Oval 76">
                <a:extLst>
                  <a:ext uri="{FF2B5EF4-FFF2-40B4-BE49-F238E27FC236}">
                    <a16:creationId xmlns:a16="http://schemas.microsoft.com/office/drawing/2014/main" id="{5A58E511-6D31-434C-B997-493780C48042}"/>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8" name="Straight Connector 77">
                <a:extLst>
                  <a:ext uri="{FF2B5EF4-FFF2-40B4-BE49-F238E27FC236}">
                    <a16:creationId xmlns:a16="http://schemas.microsoft.com/office/drawing/2014/main" id="{B21DAB88-990B-9941-B024-C643F38F4A08}"/>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5A30CF29-1B9C-B44F-802B-96248BA30D42}"/>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80" name="TextBox 79">
              <a:extLst>
                <a:ext uri="{FF2B5EF4-FFF2-40B4-BE49-F238E27FC236}">
                  <a16:creationId xmlns:a16="http://schemas.microsoft.com/office/drawing/2014/main" id="{FFFFA824-9BAE-5349-9534-E646AF618B59}"/>
                </a:ext>
              </a:extLst>
            </p:cNvPr>
            <p:cNvSpPr txBox="1"/>
            <p:nvPr/>
          </p:nvSpPr>
          <p:spPr>
            <a:xfrm>
              <a:off x="10926853" y="3739381"/>
              <a:ext cx="3802208" cy="2870016"/>
            </a:xfrm>
            <a:prstGeom prst="rect">
              <a:avLst/>
            </a:prstGeom>
            <a:noFill/>
          </p:spPr>
          <p:txBody>
            <a:bodyPr wrap="square" rtlCol="0">
              <a:spAutoFit/>
            </a:bodyPr>
            <a:lstStyle/>
            <a:p>
              <a:pPr algn="ctr">
                <a:spcAft>
                  <a:spcPts val="1500"/>
                </a:spcAft>
              </a:pPr>
              <a:r>
                <a:rPr lang="en-US" sz="2800" dirty="0">
                  <a:latin typeface="Overpass Mono" pitchFamily="49" charset="77"/>
                </a:rPr>
                <a:t>B.</a:t>
              </a:r>
            </a:p>
            <a:p>
              <a:pPr algn="ctr">
                <a:spcAft>
                  <a:spcPts val="1500"/>
                </a:spcAft>
              </a:pPr>
              <a:r>
                <a:rPr lang="en-US" sz="2800" dirty="0">
                  <a:latin typeface="Overpass Mono" pitchFamily="49" charset="77"/>
                </a:rPr>
                <a:t>Mae data </a:t>
              </a:r>
              <a:r>
                <a:rPr lang="en-US" sz="2800" dirty="0" err="1">
                  <a:latin typeface="Overpass Mono" pitchFamily="49" charset="77"/>
                </a:rPr>
                <a:t>personol</a:t>
              </a:r>
              <a:r>
                <a:rPr lang="en-US" sz="2800" dirty="0">
                  <a:latin typeface="Overpass Mono" pitchFamily="49" charset="77"/>
                </a:rPr>
                <a:t> </a:t>
              </a:r>
              <a:r>
                <a:rPr lang="en-US" sz="2800" dirty="0" err="1">
                  <a:latin typeface="Overpass Mono" pitchFamily="49" charset="77"/>
                </a:rPr>
                <a:t>yn</a:t>
              </a:r>
              <a:r>
                <a:rPr lang="en-US" sz="2800" dirty="0">
                  <a:latin typeface="Overpass Mono" pitchFamily="49" charset="77"/>
                </a:rPr>
                <a:t> </a:t>
              </a:r>
              <a:r>
                <a:rPr lang="en-US" sz="2800" dirty="0" err="1">
                  <a:latin typeface="Overpass Mono" pitchFamily="49" charset="77"/>
                </a:rPr>
                <a:t>golygu</a:t>
              </a:r>
              <a:r>
                <a:rPr lang="en-US" sz="2800" dirty="0">
                  <a:latin typeface="Overpass Mono" pitchFamily="49" charset="77"/>
                </a:rPr>
                <a:t> </a:t>
              </a:r>
              <a:r>
                <a:rPr lang="en-US" sz="2800" dirty="0" err="1">
                  <a:latin typeface="Overpass Mono" pitchFamily="49" charset="77"/>
                </a:rPr>
                <a:t>unrhyw</a:t>
              </a:r>
              <a:r>
                <a:rPr lang="en-US" sz="2800" dirty="0">
                  <a:latin typeface="Overpass Mono" pitchFamily="49" charset="77"/>
                </a:rPr>
                <a:t> </a:t>
              </a:r>
              <a:r>
                <a:rPr lang="en-US" sz="2800" dirty="0" err="1">
                  <a:latin typeface="Overpass Mono" pitchFamily="49" charset="77"/>
                </a:rPr>
                <a:t>wybodaeth</a:t>
              </a:r>
              <a:r>
                <a:rPr lang="en-US" sz="2800" dirty="0">
                  <a:latin typeface="Overpass Mono" pitchFamily="49" charset="77"/>
                </a:rPr>
                <a:t> </a:t>
              </a:r>
              <a:r>
                <a:rPr lang="en-US" sz="2800" dirty="0" err="1">
                  <a:latin typeface="Overpass Mono" pitchFamily="49" charset="77"/>
                </a:rPr>
                <a:t>amdanoch</a:t>
              </a:r>
              <a:r>
                <a:rPr lang="en-US" sz="2800" dirty="0">
                  <a:latin typeface="Overpass Mono" pitchFamily="49" charset="77"/>
                </a:rPr>
                <a:t> chi</a:t>
              </a:r>
            </a:p>
          </p:txBody>
        </p:sp>
      </p:grpSp>
      <p:grpSp>
        <p:nvGrpSpPr>
          <p:cNvPr id="82" name="Group 81">
            <a:extLst>
              <a:ext uri="{FF2B5EF4-FFF2-40B4-BE49-F238E27FC236}">
                <a16:creationId xmlns:a16="http://schemas.microsoft.com/office/drawing/2014/main" id="{34AB492D-81D5-4945-9450-A615A183AC75}"/>
              </a:ext>
            </a:extLst>
          </p:cNvPr>
          <p:cNvGrpSpPr/>
          <p:nvPr/>
        </p:nvGrpSpPr>
        <p:grpSpPr>
          <a:xfrm>
            <a:off x="10678010" y="2887159"/>
            <a:ext cx="4548738" cy="4547242"/>
            <a:chOff x="10678010" y="2887159"/>
            <a:chExt cx="4548738" cy="4547242"/>
          </a:xfrm>
        </p:grpSpPr>
        <p:sp>
          <p:nvSpPr>
            <p:cNvPr id="83" name="Rectangle 82">
              <a:extLst>
                <a:ext uri="{FF2B5EF4-FFF2-40B4-BE49-F238E27FC236}">
                  <a16:creationId xmlns:a16="http://schemas.microsoft.com/office/drawing/2014/main" id="{AC2353EA-BCFD-394B-B595-8B9FD4FE7653}"/>
                </a:ext>
              </a:extLst>
            </p:cNvPr>
            <p:cNvSpPr/>
            <p:nvPr/>
          </p:nvSpPr>
          <p:spPr>
            <a:xfrm>
              <a:off x="10678010" y="3136001"/>
              <a:ext cx="4298400" cy="4298400"/>
            </a:xfrm>
            <a:prstGeom prst="rect">
              <a:avLst/>
            </a:prstGeom>
            <a:solidFill>
              <a:srgbClr val="791D7E"/>
            </a:solidFill>
            <a:ln w="38100">
              <a:solidFill>
                <a:srgbClr val="791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84" name="Oval 83">
              <a:extLst>
                <a:ext uri="{FF2B5EF4-FFF2-40B4-BE49-F238E27FC236}">
                  <a16:creationId xmlns:a16="http://schemas.microsoft.com/office/drawing/2014/main" id="{F87DC8E7-C205-6647-9CF9-9C1620C3FBE7}"/>
                </a:ext>
              </a:extLst>
            </p:cNvPr>
            <p:cNvSpPr/>
            <p:nvPr userDrawn="1"/>
          </p:nvSpPr>
          <p:spPr>
            <a:xfrm>
              <a:off x="14729060" y="2887159"/>
              <a:ext cx="497688" cy="497688"/>
            </a:xfrm>
            <a:prstGeom prst="ellipse">
              <a:avLst/>
            </a:prstGeom>
            <a:solidFill>
              <a:schemeClr val="bg1"/>
            </a:solidFill>
            <a:ln w="38100">
              <a:solidFill>
                <a:srgbClr val="791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TextBox 84">
              <a:extLst>
                <a:ext uri="{FF2B5EF4-FFF2-40B4-BE49-F238E27FC236}">
                  <a16:creationId xmlns:a16="http://schemas.microsoft.com/office/drawing/2014/main" id="{1DFDD21D-D73B-9B4B-B989-CF0A6B843F39}"/>
                </a:ext>
              </a:extLst>
            </p:cNvPr>
            <p:cNvSpPr txBox="1"/>
            <p:nvPr/>
          </p:nvSpPr>
          <p:spPr>
            <a:xfrm>
              <a:off x="10926853" y="3740400"/>
              <a:ext cx="3802208" cy="3493264"/>
            </a:xfrm>
            <a:prstGeom prst="rect">
              <a:avLst/>
            </a:prstGeom>
            <a:noFill/>
          </p:spPr>
          <p:txBody>
            <a:bodyPr wrap="square" rtlCol="0">
              <a:spAutoFit/>
            </a:bodyPr>
            <a:lstStyle/>
            <a:p>
              <a:pPr algn="ctr">
                <a:spcAft>
                  <a:spcPts val="1500"/>
                </a:spcAft>
              </a:pPr>
              <a:r>
                <a:rPr lang="en-US" sz="2800" dirty="0">
                  <a:solidFill>
                    <a:schemeClr val="bg1"/>
                  </a:solidFill>
                  <a:latin typeface="Overpass Mono" pitchFamily="49" charset="77"/>
                </a:rPr>
                <a:t>B.</a:t>
              </a:r>
            </a:p>
            <a:p>
              <a:pPr algn="ctr">
                <a:spcAft>
                  <a:spcPts val="1500"/>
                </a:spcAft>
              </a:pPr>
              <a:r>
                <a:rPr lang="en-US" sz="2800" dirty="0">
                  <a:solidFill>
                    <a:schemeClr val="bg1"/>
                  </a:solidFill>
                  <a:latin typeface="Overpass Mono" pitchFamily="49" charset="77"/>
                </a:rPr>
                <a:t>Mae data personol yn golygu unrhyw wybodaeth amdanoch chi
</a:t>
              </a:r>
            </a:p>
          </p:txBody>
        </p:sp>
        <p:pic>
          <p:nvPicPr>
            <p:cNvPr id="86" name="Graphic 85">
              <a:extLst>
                <a:ext uri="{FF2B5EF4-FFF2-40B4-BE49-F238E27FC236}">
                  <a16:creationId xmlns:a16="http://schemas.microsoft.com/office/drawing/2014/main" id="{514AF5CB-5DF2-DC47-B0A0-3CB68A5706C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47040" y="2906064"/>
              <a:ext cx="461210" cy="461210"/>
            </a:xfrm>
            <a:prstGeom prst="rect">
              <a:avLst/>
            </a:prstGeom>
          </p:spPr>
        </p:pic>
      </p:grpSp>
      <p:sp>
        <p:nvSpPr>
          <p:cNvPr id="74" name="Content Placeholder 8">
            <a:extLst>
              <a:ext uri="{FF2B5EF4-FFF2-40B4-BE49-F238E27FC236}">
                <a16:creationId xmlns:a16="http://schemas.microsoft.com/office/drawing/2014/main" id="{FFD27DE3-A634-A740-970F-E65B7CF51828}"/>
              </a:ext>
            </a:extLst>
          </p:cNvPr>
          <p:cNvSpPr txBox="1">
            <a:spLocks/>
          </p:cNvSpPr>
          <p:nvPr/>
        </p:nvSpPr>
        <p:spPr>
          <a:xfrm>
            <a:off x="8128794" y="1119462"/>
            <a:ext cx="3552567" cy="81139"/>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dirty="0"/>
              <a:t> </a:t>
            </a:r>
            <a:endParaRPr lang="en-US" dirty="0"/>
          </a:p>
        </p:txBody>
      </p:sp>
      <p:grpSp>
        <p:nvGrpSpPr>
          <p:cNvPr id="4" name="Group 3">
            <a:extLst>
              <a:ext uri="{FF2B5EF4-FFF2-40B4-BE49-F238E27FC236}">
                <a16:creationId xmlns:a16="http://schemas.microsoft.com/office/drawing/2014/main" id="{C3CDD946-A5C2-0C40-A2FC-E1C55BBF0CF6}"/>
              </a:ext>
            </a:extLst>
          </p:cNvPr>
          <p:cNvGrpSpPr/>
          <p:nvPr/>
        </p:nvGrpSpPr>
        <p:grpSpPr>
          <a:xfrm>
            <a:off x="1069337" y="2887159"/>
            <a:ext cx="4548738" cy="4547242"/>
            <a:chOff x="1069337" y="2887159"/>
            <a:chExt cx="4548738" cy="4547242"/>
          </a:xfrm>
        </p:grpSpPr>
        <p:sp>
          <p:nvSpPr>
            <p:cNvPr id="35" name="Rectangle 34">
              <a:extLst>
                <a:ext uri="{FF2B5EF4-FFF2-40B4-BE49-F238E27FC236}">
                  <a16:creationId xmlns:a16="http://schemas.microsoft.com/office/drawing/2014/main" id="{AB4C03C3-CAEB-8C4E-9F3D-37347C65B56C}"/>
                </a:ext>
              </a:extLst>
            </p:cNvPr>
            <p:cNvSpPr/>
            <p:nvPr/>
          </p:nvSpPr>
          <p:spPr>
            <a:xfrm>
              <a:off x="1069337" y="3136001"/>
              <a:ext cx="4299895" cy="42984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36" name="Group 35">
              <a:extLst>
                <a:ext uri="{FF2B5EF4-FFF2-40B4-BE49-F238E27FC236}">
                  <a16:creationId xmlns:a16="http://schemas.microsoft.com/office/drawing/2014/main" id="{231F0D4E-D901-E74D-98D8-49E98077E0AD}"/>
                </a:ext>
              </a:extLst>
            </p:cNvPr>
            <p:cNvGrpSpPr/>
            <p:nvPr/>
          </p:nvGrpSpPr>
          <p:grpSpPr>
            <a:xfrm>
              <a:off x="5120387" y="2887159"/>
              <a:ext cx="497688" cy="497688"/>
              <a:chOff x="11448333" y="3259976"/>
              <a:chExt cx="497688" cy="497688"/>
            </a:xfrm>
          </p:grpSpPr>
          <p:sp>
            <p:nvSpPr>
              <p:cNvPr id="37" name="Oval 36">
                <a:extLst>
                  <a:ext uri="{FF2B5EF4-FFF2-40B4-BE49-F238E27FC236}">
                    <a16:creationId xmlns:a16="http://schemas.microsoft.com/office/drawing/2014/main" id="{2DC9CF13-45CE-8E4C-8E3C-3DB4CDFAB6DF}"/>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8" name="Straight Connector 37">
                <a:extLst>
                  <a:ext uri="{FF2B5EF4-FFF2-40B4-BE49-F238E27FC236}">
                    <a16:creationId xmlns:a16="http://schemas.microsoft.com/office/drawing/2014/main" id="{DCEE3DDC-4369-7C43-88AA-9E49581E1A07}"/>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94348B7-8326-4846-A3A4-731AE8EE3AC2}"/>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40" name="TextBox 39">
              <a:extLst>
                <a:ext uri="{FF2B5EF4-FFF2-40B4-BE49-F238E27FC236}">
                  <a16:creationId xmlns:a16="http://schemas.microsoft.com/office/drawing/2014/main" id="{0ED7656F-CDEA-D347-8FFC-20E6E4F603E8}"/>
                </a:ext>
              </a:extLst>
            </p:cNvPr>
            <p:cNvSpPr txBox="1"/>
            <p:nvPr/>
          </p:nvSpPr>
          <p:spPr>
            <a:xfrm>
              <a:off x="1360002" y="3739381"/>
              <a:ext cx="3718564" cy="3062377"/>
            </a:xfrm>
            <a:prstGeom prst="rect">
              <a:avLst/>
            </a:prstGeom>
            <a:noFill/>
          </p:spPr>
          <p:txBody>
            <a:bodyPr wrap="square" rtlCol="0">
              <a:spAutoFit/>
            </a:bodyPr>
            <a:lstStyle/>
            <a:p>
              <a:pPr algn="ctr">
                <a:spcAft>
                  <a:spcPts val="1500"/>
                </a:spcAft>
              </a:pPr>
              <a:r>
                <a:rPr lang="en-US" sz="2800" dirty="0">
                  <a:latin typeface="Overpass Mono" pitchFamily="49" charset="77"/>
                </a:rPr>
                <a:t>A.</a:t>
              </a:r>
            </a:p>
            <a:p>
              <a:pPr algn="ctr">
                <a:spcAft>
                  <a:spcPts val="1500"/>
                </a:spcAft>
              </a:pPr>
              <a:r>
                <a:rPr lang="en-US" sz="2800" dirty="0">
                  <a:latin typeface="Overpass Mono" pitchFamily="49" charset="77"/>
                </a:rPr>
                <a:t>Mae data personol yn golygu eich enw a'ch oedran
</a:t>
              </a:r>
            </a:p>
          </p:txBody>
        </p:sp>
      </p:grpSp>
      <p:pic>
        <p:nvPicPr>
          <p:cNvPr id="81" name="Picture 80">
            <a:extLst>
              <a:ext uri="{FF2B5EF4-FFF2-40B4-BE49-F238E27FC236}">
                <a16:creationId xmlns:a16="http://schemas.microsoft.com/office/drawing/2014/main" id="{E5F7CA5C-D9C9-1147-A47E-D1F73AD0E3DC}"/>
              </a:ext>
            </a:extLst>
          </p:cNvPr>
          <p:cNvPicPr>
            <a:picLocks noChangeAspect="1"/>
          </p:cNvPicPr>
          <p:nvPr/>
        </p:nvPicPr>
        <p:blipFill>
          <a:blip r:embed="rId5"/>
          <a:srcRect/>
          <a:stretch/>
        </p:blipFill>
        <p:spPr>
          <a:xfrm>
            <a:off x="6283313" y="2291980"/>
            <a:ext cx="3556646" cy="5591354"/>
          </a:xfrm>
          <a:prstGeom prst="rect">
            <a:avLst/>
          </a:prstGeom>
        </p:spPr>
      </p:pic>
      <p:sp>
        <p:nvSpPr>
          <p:cNvPr id="15" name="Title 1">
            <a:extLst>
              <a:ext uri="{FF2B5EF4-FFF2-40B4-BE49-F238E27FC236}">
                <a16:creationId xmlns:a16="http://schemas.microsoft.com/office/drawing/2014/main" id="{198BCBA7-36B6-3942-8E27-AA26488C7CF0}"/>
              </a:ext>
            </a:extLst>
          </p:cNvPr>
          <p:cNvSpPr txBox="1">
            <a:spLocks/>
          </p:cNvSpPr>
          <p:nvPr/>
        </p:nvSpPr>
        <p:spPr>
          <a:xfrm>
            <a:off x="692201" y="537162"/>
            <a:ext cx="14534547"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Yn eich barn chi, beth yw data personol?</a:t>
            </a:r>
          </a:p>
        </p:txBody>
      </p:sp>
    </p:spTree>
    <p:extLst>
      <p:ext uri="{BB962C8B-B14F-4D97-AF65-F5344CB8AC3E}">
        <p14:creationId xmlns:p14="http://schemas.microsoft.com/office/powerpoint/2010/main" val="2138037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32" fill="hold" nodeType="clickEffect">
                                  <p:stCondLst>
                                    <p:cond delay="0"/>
                                  </p:stCondLst>
                                  <p:childTnLst>
                                    <p:set>
                                      <p:cBhvr>
                                        <p:cTn id="20" dur="1" fill="hold">
                                          <p:stCondLst>
                                            <p:cond delay="0"/>
                                          </p:stCondLst>
                                        </p:cTn>
                                        <p:tgtEl>
                                          <p:spTgt spid="82"/>
                                        </p:tgtEl>
                                        <p:attrNameLst>
                                          <p:attrName>style.visibility</p:attrName>
                                        </p:attrNameLst>
                                      </p:cBhvr>
                                      <p:to>
                                        <p:strVal val="visible"/>
                                      </p:to>
                                    </p:set>
                                    <p:animEffect transition="in" filter="box(out)">
                                      <p:cBhvr>
                                        <p:cTn id="21"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B9E6E99-F7D9-2348-90AD-1FDC26B3F613}"/>
              </a:ext>
            </a:extLst>
          </p:cNvPr>
          <p:cNvGrpSpPr/>
          <p:nvPr/>
        </p:nvGrpSpPr>
        <p:grpSpPr>
          <a:xfrm>
            <a:off x="692201" y="2024604"/>
            <a:ext cx="11228866" cy="11557717"/>
            <a:chOff x="2522805" y="2024604"/>
            <a:chExt cx="11228866" cy="11557717"/>
          </a:xfrm>
        </p:grpSpPr>
        <p:sp>
          <p:nvSpPr>
            <p:cNvPr id="2" name="Rounded Rectangle 1">
              <a:extLst>
                <a:ext uri="{FF2B5EF4-FFF2-40B4-BE49-F238E27FC236}">
                  <a16:creationId xmlns:a16="http://schemas.microsoft.com/office/drawing/2014/main" id="{9FCD3E56-C47E-C343-98FB-99E53D3570AB}"/>
                </a:ext>
              </a:extLst>
            </p:cNvPr>
            <p:cNvSpPr/>
            <p:nvPr/>
          </p:nvSpPr>
          <p:spPr>
            <a:xfrm>
              <a:off x="2522805" y="2024604"/>
              <a:ext cx="11228866" cy="11557717"/>
            </a:xfrm>
            <a:prstGeom prst="roundRect">
              <a:avLst>
                <a:gd name="adj" fmla="val 3402"/>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3" name="Rounded Rectangle 2">
              <a:extLst>
                <a:ext uri="{FF2B5EF4-FFF2-40B4-BE49-F238E27FC236}">
                  <a16:creationId xmlns:a16="http://schemas.microsoft.com/office/drawing/2014/main" id="{A71F662C-6593-8A41-96FB-FCE3A91BD91B}"/>
                </a:ext>
              </a:extLst>
            </p:cNvPr>
            <p:cNvSpPr/>
            <p:nvPr/>
          </p:nvSpPr>
          <p:spPr>
            <a:xfrm>
              <a:off x="2912317" y="2679299"/>
              <a:ext cx="10432954" cy="9840602"/>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9" name="Rounded Rectangle 8">
              <a:extLst>
                <a:ext uri="{FF2B5EF4-FFF2-40B4-BE49-F238E27FC236}">
                  <a16:creationId xmlns:a16="http://schemas.microsoft.com/office/drawing/2014/main" id="{5E16568F-1CF8-3141-8DB6-7FB886D7F547}"/>
                </a:ext>
              </a:extLst>
            </p:cNvPr>
            <p:cNvSpPr/>
            <p:nvPr/>
          </p:nvSpPr>
          <p:spPr>
            <a:xfrm>
              <a:off x="7773626" y="12771310"/>
              <a:ext cx="547666" cy="547330"/>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10" name="Rounded Rectangle 9">
              <a:extLst>
                <a:ext uri="{FF2B5EF4-FFF2-40B4-BE49-F238E27FC236}">
                  <a16:creationId xmlns:a16="http://schemas.microsoft.com/office/drawing/2014/main" id="{F7BF1B81-56BD-5449-9DE8-112B20923B7C}"/>
                </a:ext>
              </a:extLst>
            </p:cNvPr>
            <p:cNvSpPr/>
            <p:nvPr/>
          </p:nvSpPr>
          <p:spPr>
            <a:xfrm>
              <a:off x="7412032" y="2357492"/>
              <a:ext cx="723187" cy="70398"/>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30351200-956F-B640-A363-6C754309957B}"/>
                </a:ext>
              </a:extLst>
            </p:cNvPr>
            <p:cNvSpPr/>
            <p:nvPr/>
          </p:nvSpPr>
          <p:spPr>
            <a:xfrm>
              <a:off x="8334010" y="2306766"/>
              <a:ext cx="189395" cy="18738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 name="Rectangle 5">
            <a:extLst>
              <a:ext uri="{FF2B5EF4-FFF2-40B4-BE49-F238E27FC236}">
                <a16:creationId xmlns:a16="http://schemas.microsoft.com/office/drawing/2014/main" id="{B6838881-FF3B-C641-8B0D-454BA9FBB6FE}"/>
              </a:ext>
            </a:extLst>
          </p:cNvPr>
          <p:cNvSpPr/>
          <p:nvPr/>
        </p:nvSpPr>
        <p:spPr>
          <a:xfrm>
            <a:off x="2160412" y="3698620"/>
            <a:ext cx="6933657" cy="1239763"/>
          </a:xfrm>
          <a:prstGeom prst="rect">
            <a:avLst/>
          </a:prstGeom>
        </p:spPr>
        <p:txBody>
          <a:bodyPr wrap="square" lIns="0" tIns="0" rIns="0" bIns="0">
            <a:spAutoFit/>
          </a:bodyPr>
          <a:lstStyle/>
          <a:p>
            <a:pPr>
              <a:lnSpc>
                <a:spcPct val="110000"/>
              </a:lnSpc>
            </a:pPr>
            <a:r>
              <a:rPr lang="en-US" sz="2500" b="1" dirty="0">
                <a:latin typeface="Overpass Mono" pitchFamily="49" charset="77"/>
              </a:rPr>
              <a:t>Data personol </a:t>
            </a:r>
            <a:r>
              <a:rPr lang="en-US" sz="2500" dirty="0">
                <a:latin typeface="Overpass Mono" pitchFamily="49" charset="77"/>
              </a:rPr>
              <a:t>yw unrhyw wybodaeth am bwy ydych chi neu beth rydych chi'n ei wneud.</a:t>
            </a:r>
          </a:p>
        </p:txBody>
      </p:sp>
      <p:sp>
        <p:nvSpPr>
          <p:cNvPr id="26" name="Title 1">
            <a:extLst>
              <a:ext uri="{FF2B5EF4-FFF2-40B4-BE49-F238E27FC236}">
                <a16:creationId xmlns:a16="http://schemas.microsoft.com/office/drawing/2014/main" id="{45572015-EE15-7A4D-BE20-8C17AC2A6E32}"/>
              </a:ext>
            </a:extLst>
          </p:cNvPr>
          <p:cNvSpPr txBox="1">
            <a:spLocks/>
          </p:cNvSpPr>
          <p:nvPr/>
        </p:nvSpPr>
        <p:spPr>
          <a:xfrm>
            <a:off x="692201" y="611124"/>
            <a:ext cx="14534547"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Beth yw data personol?</a:t>
            </a:r>
          </a:p>
        </p:txBody>
      </p:sp>
      <p:sp>
        <p:nvSpPr>
          <p:cNvPr id="27" name="Rectangle 26">
            <a:extLst>
              <a:ext uri="{FF2B5EF4-FFF2-40B4-BE49-F238E27FC236}">
                <a16:creationId xmlns:a16="http://schemas.microsoft.com/office/drawing/2014/main" id="{3E155BC4-ED3E-4047-9C20-1D639A5D630E}"/>
              </a:ext>
            </a:extLst>
          </p:cNvPr>
          <p:cNvSpPr/>
          <p:nvPr/>
        </p:nvSpPr>
        <p:spPr>
          <a:xfrm>
            <a:off x="2160412" y="5193149"/>
            <a:ext cx="6933657" cy="1259960"/>
          </a:xfrm>
          <a:prstGeom prst="rect">
            <a:avLst/>
          </a:prstGeom>
        </p:spPr>
        <p:txBody>
          <a:bodyPr wrap="square" lIns="0" tIns="0" rIns="0" bIns="0">
            <a:spAutoFit/>
          </a:bodyPr>
          <a:lstStyle/>
          <a:p>
            <a:pPr>
              <a:lnSpc>
                <a:spcPct val="110000"/>
              </a:lnSpc>
            </a:pPr>
            <a:r>
              <a:rPr lang="en-US" sz="2500" dirty="0">
                <a:latin typeface="Overpass Mono" pitchFamily="49" charset="77"/>
              </a:rPr>
              <a:t>Gall gwefannau ac apiau gasglu’n data personol a'i ddefnyddio i ddarparu gwasanaethau i ni. </a:t>
            </a:r>
          </a:p>
        </p:txBody>
      </p:sp>
      <p:pic>
        <p:nvPicPr>
          <p:cNvPr id="12" name="Graphic 11">
            <a:extLst>
              <a:ext uri="{FF2B5EF4-FFF2-40B4-BE49-F238E27FC236}">
                <a16:creationId xmlns:a16="http://schemas.microsoft.com/office/drawing/2014/main" id="{E4C78DB0-152B-BF49-A751-9EC3E47520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751787" y="1984713"/>
            <a:ext cx="2690778" cy="5174573"/>
          </a:xfrm>
          <a:prstGeom prst="rect">
            <a:avLst/>
          </a:prstGeom>
        </p:spPr>
      </p:pic>
    </p:spTree>
    <p:extLst>
      <p:ext uri="{BB962C8B-B14F-4D97-AF65-F5344CB8AC3E}">
        <p14:creationId xmlns:p14="http://schemas.microsoft.com/office/powerpoint/2010/main" val="3259938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5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8">
            <a:extLst>
              <a:ext uri="{FF2B5EF4-FFF2-40B4-BE49-F238E27FC236}">
                <a16:creationId xmlns:a16="http://schemas.microsoft.com/office/drawing/2014/main" id="{3FB344C7-ECAA-4FBA-8D5F-F983773239CB}"/>
              </a:ext>
            </a:extLst>
          </p:cNvPr>
          <p:cNvGrpSpPr/>
          <p:nvPr/>
        </p:nvGrpSpPr>
        <p:grpSpPr>
          <a:xfrm>
            <a:off x="692201" y="2024604"/>
            <a:ext cx="11228866" cy="11557717"/>
            <a:chOff x="2522805" y="2024604"/>
            <a:chExt cx="11228866" cy="11557717"/>
          </a:xfrm>
        </p:grpSpPr>
        <p:sp>
          <p:nvSpPr>
            <p:cNvPr id="30" name="Rounded Rectangle 1">
              <a:extLst>
                <a:ext uri="{FF2B5EF4-FFF2-40B4-BE49-F238E27FC236}">
                  <a16:creationId xmlns:a16="http://schemas.microsoft.com/office/drawing/2014/main" id="{45FBB1BD-8823-4789-BF29-0C17AABB89B9}"/>
                </a:ext>
              </a:extLst>
            </p:cNvPr>
            <p:cNvSpPr/>
            <p:nvPr/>
          </p:nvSpPr>
          <p:spPr>
            <a:xfrm>
              <a:off x="2522805" y="2024604"/>
              <a:ext cx="11228866" cy="11557717"/>
            </a:xfrm>
            <a:prstGeom prst="roundRect">
              <a:avLst>
                <a:gd name="adj" fmla="val 3402"/>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31" name="Rounded Rectangle 2">
              <a:extLst>
                <a:ext uri="{FF2B5EF4-FFF2-40B4-BE49-F238E27FC236}">
                  <a16:creationId xmlns:a16="http://schemas.microsoft.com/office/drawing/2014/main" id="{C87C16DB-D25B-4C8D-87C7-4184EB6F1BCD}"/>
                </a:ext>
              </a:extLst>
            </p:cNvPr>
            <p:cNvSpPr/>
            <p:nvPr/>
          </p:nvSpPr>
          <p:spPr>
            <a:xfrm>
              <a:off x="2912317" y="2679299"/>
              <a:ext cx="10432954" cy="9840602"/>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32" name="Rounded Rectangle 8">
              <a:extLst>
                <a:ext uri="{FF2B5EF4-FFF2-40B4-BE49-F238E27FC236}">
                  <a16:creationId xmlns:a16="http://schemas.microsoft.com/office/drawing/2014/main" id="{2A0CB29D-06FD-4919-A0BC-3EC3CC86DC11}"/>
                </a:ext>
              </a:extLst>
            </p:cNvPr>
            <p:cNvSpPr/>
            <p:nvPr/>
          </p:nvSpPr>
          <p:spPr>
            <a:xfrm>
              <a:off x="7773626" y="12771310"/>
              <a:ext cx="547666" cy="547330"/>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33" name="Rounded Rectangle 9">
              <a:extLst>
                <a:ext uri="{FF2B5EF4-FFF2-40B4-BE49-F238E27FC236}">
                  <a16:creationId xmlns:a16="http://schemas.microsoft.com/office/drawing/2014/main" id="{2167C630-EACB-4108-AC45-A462480E93FD}"/>
                </a:ext>
              </a:extLst>
            </p:cNvPr>
            <p:cNvSpPr/>
            <p:nvPr/>
          </p:nvSpPr>
          <p:spPr>
            <a:xfrm>
              <a:off x="7412032" y="2357492"/>
              <a:ext cx="723187" cy="70398"/>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Oval 33">
              <a:extLst>
                <a:ext uri="{FF2B5EF4-FFF2-40B4-BE49-F238E27FC236}">
                  <a16:creationId xmlns:a16="http://schemas.microsoft.com/office/drawing/2014/main" id="{042717DD-A21A-403C-85BB-0B7284531ED0}"/>
                </a:ext>
              </a:extLst>
            </p:cNvPr>
            <p:cNvSpPr/>
            <p:nvPr/>
          </p:nvSpPr>
          <p:spPr>
            <a:xfrm>
              <a:off x="8334010" y="2306766"/>
              <a:ext cx="189395" cy="18738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5" name="Rectangle 34">
            <a:extLst>
              <a:ext uri="{FF2B5EF4-FFF2-40B4-BE49-F238E27FC236}">
                <a16:creationId xmlns:a16="http://schemas.microsoft.com/office/drawing/2014/main" id="{664EB562-161F-4F1E-BF41-DC4D284B0FBB}"/>
              </a:ext>
            </a:extLst>
          </p:cNvPr>
          <p:cNvSpPr/>
          <p:nvPr/>
        </p:nvSpPr>
        <p:spPr>
          <a:xfrm>
            <a:off x="2160412" y="3698620"/>
            <a:ext cx="6933657" cy="1239763"/>
          </a:xfrm>
          <a:prstGeom prst="rect">
            <a:avLst/>
          </a:prstGeom>
        </p:spPr>
        <p:txBody>
          <a:bodyPr wrap="square" lIns="0" tIns="0" rIns="0" bIns="0">
            <a:spAutoFit/>
          </a:bodyPr>
          <a:lstStyle/>
          <a:p>
            <a:pPr>
              <a:lnSpc>
                <a:spcPct val="110000"/>
              </a:lnSpc>
            </a:pPr>
            <a:r>
              <a:rPr lang="en-US" sz="2500" b="1" dirty="0">
                <a:latin typeface="Overpass Mono" pitchFamily="49" charset="77"/>
              </a:rPr>
              <a:t>Data personol </a:t>
            </a:r>
            <a:r>
              <a:rPr lang="en-US" sz="2500" dirty="0">
                <a:latin typeface="Overpass Mono" pitchFamily="49" charset="77"/>
              </a:rPr>
              <a:t>yw unrhyw wybodaeth am bwy ydych chi neu beth rydych chi'n ei wneud.</a:t>
            </a:r>
          </a:p>
        </p:txBody>
      </p:sp>
      <p:sp>
        <p:nvSpPr>
          <p:cNvPr id="36" name="Title 1">
            <a:extLst>
              <a:ext uri="{FF2B5EF4-FFF2-40B4-BE49-F238E27FC236}">
                <a16:creationId xmlns:a16="http://schemas.microsoft.com/office/drawing/2014/main" id="{8D539CAD-2D18-4592-A1EE-90C5FAA4FD18}"/>
              </a:ext>
            </a:extLst>
          </p:cNvPr>
          <p:cNvSpPr txBox="1">
            <a:spLocks/>
          </p:cNvSpPr>
          <p:nvPr/>
        </p:nvSpPr>
        <p:spPr>
          <a:xfrm>
            <a:off x="692201" y="611124"/>
            <a:ext cx="14534547"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Beth yw data personol?</a:t>
            </a:r>
          </a:p>
        </p:txBody>
      </p:sp>
      <p:sp>
        <p:nvSpPr>
          <p:cNvPr id="37" name="Rectangle 36">
            <a:extLst>
              <a:ext uri="{FF2B5EF4-FFF2-40B4-BE49-F238E27FC236}">
                <a16:creationId xmlns:a16="http://schemas.microsoft.com/office/drawing/2014/main" id="{3C0D0BD4-C953-4A71-96FD-7315260DE59A}"/>
              </a:ext>
            </a:extLst>
          </p:cNvPr>
          <p:cNvSpPr/>
          <p:nvPr/>
        </p:nvSpPr>
        <p:spPr>
          <a:xfrm>
            <a:off x="2160412" y="5193149"/>
            <a:ext cx="6933657" cy="1259960"/>
          </a:xfrm>
          <a:prstGeom prst="rect">
            <a:avLst/>
          </a:prstGeom>
        </p:spPr>
        <p:txBody>
          <a:bodyPr wrap="square" lIns="0" tIns="0" rIns="0" bIns="0">
            <a:spAutoFit/>
          </a:bodyPr>
          <a:lstStyle/>
          <a:p>
            <a:pPr>
              <a:lnSpc>
                <a:spcPct val="110000"/>
              </a:lnSpc>
            </a:pPr>
            <a:r>
              <a:rPr lang="en-US" sz="2500" dirty="0">
                <a:latin typeface="Overpass Mono" pitchFamily="49" charset="77"/>
              </a:rPr>
              <a:t>Gall gwefannau ac apiau gasglu’n data personol a'i ddefnyddio i ddarparu gwasanaethau i ni. </a:t>
            </a:r>
          </a:p>
        </p:txBody>
      </p:sp>
      <p:pic>
        <p:nvPicPr>
          <p:cNvPr id="38" name="Graphic 37">
            <a:extLst>
              <a:ext uri="{FF2B5EF4-FFF2-40B4-BE49-F238E27FC236}">
                <a16:creationId xmlns:a16="http://schemas.microsoft.com/office/drawing/2014/main" id="{36153496-230E-433B-B93C-A29937B22FC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751787" y="1984713"/>
            <a:ext cx="2690778" cy="5174573"/>
          </a:xfrm>
          <a:prstGeom prst="rect">
            <a:avLst/>
          </a:prstGeom>
        </p:spPr>
      </p:pic>
      <p:sp>
        <p:nvSpPr>
          <p:cNvPr id="26" name="Rectangle 25">
            <a:extLst>
              <a:ext uri="{FF2B5EF4-FFF2-40B4-BE49-F238E27FC236}">
                <a16:creationId xmlns:a16="http://schemas.microsoft.com/office/drawing/2014/main" id="{9DEC417A-FC10-4542-8781-69DF6075D1E0}"/>
              </a:ext>
            </a:extLst>
          </p:cNvPr>
          <p:cNvSpPr/>
          <p:nvPr/>
        </p:nvSpPr>
        <p:spPr>
          <a:xfrm>
            <a:off x="-10898"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 name="Group 26">
            <a:extLst>
              <a:ext uri="{FF2B5EF4-FFF2-40B4-BE49-F238E27FC236}">
                <a16:creationId xmlns:a16="http://schemas.microsoft.com/office/drawing/2014/main" id="{6628FA94-D9C2-4502-A8C3-85CFA321875F}"/>
              </a:ext>
            </a:extLst>
          </p:cNvPr>
          <p:cNvGrpSpPr/>
          <p:nvPr/>
        </p:nvGrpSpPr>
        <p:grpSpPr>
          <a:xfrm>
            <a:off x="2465806" y="2471814"/>
            <a:ext cx="11155513" cy="4281677"/>
            <a:chOff x="2465806" y="2471814"/>
            <a:chExt cx="11155513" cy="4281677"/>
          </a:xfrm>
        </p:grpSpPr>
        <p:sp>
          <p:nvSpPr>
            <p:cNvPr id="39" name="Rectangle 38">
              <a:extLst>
                <a:ext uri="{FF2B5EF4-FFF2-40B4-BE49-F238E27FC236}">
                  <a16:creationId xmlns:a16="http://schemas.microsoft.com/office/drawing/2014/main" id="{A1B4736E-8351-45DF-9AAD-6C18BFAEEA16}"/>
                </a:ext>
              </a:extLst>
            </p:cNvPr>
            <p:cNvSpPr/>
            <p:nvPr/>
          </p:nvSpPr>
          <p:spPr>
            <a:xfrm>
              <a:off x="2465806" y="2471814"/>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68573B1A-518C-4CB9-9617-2799BC11AFD1}"/>
                </a:ext>
              </a:extLst>
            </p:cNvPr>
            <p:cNvSpPr/>
            <p:nvPr/>
          </p:nvSpPr>
          <p:spPr>
            <a:xfrm>
              <a:off x="2465806" y="2471816"/>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 Placeholder 9">
              <a:extLst>
                <a:ext uri="{FF2B5EF4-FFF2-40B4-BE49-F238E27FC236}">
                  <a16:creationId xmlns:a16="http://schemas.microsoft.com/office/drawing/2014/main" id="{F0472AB7-B728-41F1-B31A-888CD66A9BF9}"/>
                </a:ext>
              </a:extLst>
            </p:cNvPr>
            <p:cNvSpPr txBox="1">
              <a:spLocks/>
            </p:cNvSpPr>
            <p:nvPr/>
          </p:nvSpPr>
          <p:spPr>
            <a:xfrm>
              <a:off x="2992726" y="2552364"/>
              <a:ext cx="9709955" cy="499555"/>
            </a:xfrm>
            <a:prstGeom prst="rect">
              <a:avLst/>
            </a:prstGeom>
          </p:spPr>
          <p:txBody>
            <a:bodyPr anchor="ctr"/>
            <a:lstStyle>
              <a:lvl1pPr marL="0" indent="0" algn="ctr" defTabSz="1219170" rtl="0" eaLnBrk="1" latinLnBrk="0" hangingPunct="1">
                <a:lnSpc>
                  <a:spcPct val="90000"/>
                </a:lnSpc>
                <a:spcBef>
                  <a:spcPts val="1200"/>
                </a:spcBef>
                <a:buFont typeface="Calibri"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Calibri"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Calibri"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sz="2800" dirty="0"/>
                <a:t>Data personol</a:t>
              </a:r>
              <a:endParaRPr lang="en-US" sz="2800" dirty="0"/>
            </a:p>
          </p:txBody>
        </p:sp>
        <p:grpSp>
          <p:nvGrpSpPr>
            <p:cNvPr id="42" name="Group 41">
              <a:extLst>
                <a:ext uri="{FF2B5EF4-FFF2-40B4-BE49-F238E27FC236}">
                  <a16:creationId xmlns:a16="http://schemas.microsoft.com/office/drawing/2014/main" id="{220AD313-6829-43E9-A9F4-2436D50515CC}"/>
                </a:ext>
              </a:extLst>
            </p:cNvPr>
            <p:cNvGrpSpPr/>
            <p:nvPr/>
          </p:nvGrpSpPr>
          <p:grpSpPr>
            <a:xfrm>
              <a:off x="2588325" y="2559452"/>
              <a:ext cx="366748" cy="366748"/>
              <a:chOff x="2118558" y="2663960"/>
              <a:chExt cx="366748" cy="366748"/>
            </a:xfrm>
          </p:grpSpPr>
          <p:sp>
            <p:nvSpPr>
              <p:cNvPr id="49" name="Rectangle 48">
                <a:extLst>
                  <a:ext uri="{FF2B5EF4-FFF2-40B4-BE49-F238E27FC236}">
                    <a16:creationId xmlns:a16="http://schemas.microsoft.com/office/drawing/2014/main" id="{24E59180-793A-460F-94E5-CE7BB12F46C1}"/>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0" name="Straight Connector 49">
                <a:extLst>
                  <a:ext uri="{FF2B5EF4-FFF2-40B4-BE49-F238E27FC236}">
                    <a16:creationId xmlns:a16="http://schemas.microsoft.com/office/drawing/2014/main" id="{BA7CA0B4-B161-4BFA-A833-D863939F5060}"/>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43" name="Group 42">
              <a:extLst>
                <a:ext uri="{FF2B5EF4-FFF2-40B4-BE49-F238E27FC236}">
                  <a16:creationId xmlns:a16="http://schemas.microsoft.com/office/drawing/2014/main" id="{07D19AE8-6F71-4010-B2FD-F34EAD6B78A2}"/>
                </a:ext>
              </a:extLst>
            </p:cNvPr>
            <p:cNvGrpSpPr/>
            <p:nvPr/>
          </p:nvGrpSpPr>
          <p:grpSpPr>
            <a:xfrm>
              <a:off x="12721193" y="2565426"/>
              <a:ext cx="776902" cy="366748"/>
              <a:chOff x="10581098" y="2669934"/>
              <a:chExt cx="776902" cy="366748"/>
            </a:xfrm>
          </p:grpSpPr>
          <p:sp>
            <p:nvSpPr>
              <p:cNvPr id="45" name="Rectangle 44">
                <a:extLst>
                  <a:ext uri="{FF2B5EF4-FFF2-40B4-BE49-F238E27FC236}">
                    <a16:creationId xmlns:a16="http://schemas.microsoft.com/office/drawing/2014/main" id="{582DBA5B-5062-4680-9908-A78CEFD39911}"/>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a:extLst>
                  <a:ext uri="{FF2B5EF4-FFF2-40B4-BE49-F238E27FC236}">
                    <a16:creationId xmlns:a16="http://schemas.microsoft.com/office/drawing/2014/main" id="{FCDC071F-C3CA-4DD1-81CC-D6198F8DE068}"/>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Triangle 22">
                <a:extLst>
                  <a:ext uri="{FF2B5EF4-FFF2-40B4-BE49-F238E27FC236}">
                    <a16:creationId xmlns:a16="http://schemas.microsoft.com/office/drawing/2014/main" id="{6F50B2B0-5FCF-467E-A50C-B07C5A8471E9}"/>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riangle 23">
                <a:extLst>
                  <a:ext uri="{FF2B5EF4-FFF2-40B4-BE49-F238E27FC236}">
                    <a16:creationId xmlns:a16="http://schemas.microsoft.com/office/drawing/2014/main" id="{A2C0E10C-9F28-474C-9F9F-460B6D5E7A02}"/>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 name="Text Placeholder 12">
              <a:extLst>
                <a:ext uri="{FF2B5EF4-FFF2-40B4-BE49-F238E27FC236}">
                  <a16:creationId xmlns:a16="http://schemas.microsoft.com/office/drawing/2014/main" id="{B37F6914-BFA4-4326-90F5-B9D761FB5398}"/>
                </a:ext>
              </a:extLst>
            </p:cNvPr>
            <p:cNvSpPr txBox="1">
              <a:spLocks/>
            </p:cNvSpPr>
            <p:nvPr/>
          </p:nvSpPr>
          <p:spPr>
            <a:xfrm>
              <a:off x="3083512" y="4423641"/>
              <a:ext cx="10068768" cy="958128"/>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a:lnSpc>
                  <a:spcPct val="110000"/>
                </a:lnSpc>
                <a:spcBef>
                  <a:spcPts val="0"/>
                </a:spcBef>
              </a:pPr>
              <a:r>
                <a:rPr lang="en-GB" sz="2400" b="0" dirty="0">
                  <a:solidFill>
                    <a:srgbClr val="019967"/>
                  </a:solidFill>
                </a:rPr>
                <a:t>Allwch chi feddwl am unrhyw wybodaeth bersonol y gallai apiau a gwefannau ei chasglu? </a:t>
              </a:r>
            </a:p>
          </p:txBody>
        </p:sp>
      </p:grpSp>
    </p:spTree>
    <p:extLst>
      <p:ext uri="{BB962C8B-B14F-4D97-AF65-F5344CB8AC3E}">
        <p14:creationId xmlns:p14="http://schemas.microsoft.com/office/powerpoint/2010/main" val="811194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53" presetClass="entr" presetSubtype="16"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 calcmode="lin" valueType="num">
                                      <p:cBhvr>
                                        <p:cTn id="10" dur="500" fill="hold"/>
                                        <p:tgtEl>
                                          <p:spTgt spid="27"/>
                                        </p:tgtEl>
                                        <p:attrNameLst>
                                          <p:attrName>ppt_w</p:attrName>
                                        </p:attrNameLst>
                                      </p:cBhvr>
                                      <p:tavLst>
                                        <p:tav tm="0">
                                          <p:val>
                                            <p:fltVal val="0"/>
                                          </p:val>
                                        </p:tav>
                                        <p:tav tm="100000">
                                          <p:val>
                                            <p:strVal val="#ppt_w"/>
                                          </p:val>
                                        </p:tav>
                                      </p:tavLst>
                                    </p:anim>
                                    <p:anim calcmode="lin" valueType="num">
                                      <p:cBhvr>
                                        <p:cTn id="11" dur="500" fill="hold"/>
                                        <p:tgtEl>
                                          <p:spTgt spid="27"/>
                                        </p:tgtEl>
                                        <p:attrNameLst>
                                          <p:attrName>ppt_h</p:attrName>
                                        </p:attrNameLst>
                                      </p:cBhvr>
                                      <p:tavLst>
                                        <p:tav tm="0">
                                          <p:val>
                                            <p:fltVal val="0"/>
                                          </p:val>
                                        </p:tav>
                                        <p:tav tm="100000">
                                          <p:val>
                                            <p:strVal val="#ppt_h"/>
                                          </p:val>
                                        </p:tav>
                                      </p:tavLst>
                                    </p:anim>
                                    <p:animEffect transition="in" filter="fade">
                                      <p:cBhvr>
                                        <p:cTn id="1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DD03C319-9E09-5E49-9874-8DC6CEE93639}"/>
              </a:ext>
            </a:extLst>
          </p:cNvPr>
          <p:cNvGrpSpPr/>
          <p:nvPr/>
        </p:nvGrpSpPr>
        <p:grpSpPr>
          <a:xfrm>
            <a:off x="1263049" y="254123"/>
            <a:ext cx="5553376" cy="10604928"/>
            <a:chOff x="1263049" y="254123"/>
            <a:chExt cx="5553376" cy="10604928"/>
          </a:xfrm>
        </p:grpSpPr>
        <p:sp>
          <p:nvSpPr>
            <p:cNvPr id="3" name="Rounded Rectangle 2">
              <a:extLst>
                <a:ext uri="{FF2B5EF4-FFF2-40B4-BE49-F238E27FC236}">
                  <a16:creationId xmlns:a16="http://schemas.microsoft.com/office/drawing/2014/main" id="{454E5492-5AB1-E841-BDA4-0A3526B80124}"/>
                </a:ext>
              </a:extLst>
            </p:cNvPr>
            <p:cNvSpPr/>
            <p:nvPr/>
          </p:nvSpPr>
          <p:spPr>
            <a:xfrm>
              <a:off x="1263049" y="254123"/>
              <a:ext cx="5553376" cy="10604928"/>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37" name="Rounded Rectangle 36">
              <a:extLst>
                <a:ext uri="{FF2B5EF4-FFF2-40B4-BE49-F238E27FC236}">
                  <a16:creationId xmlns:a16="http://schemas.microsoft.com/office/drawing/2014/main" id="{6674C22C-1DE9-B842-9854-7067C1AE3FFC}"/>
                </a:ext>
              </a:extLst>
            </p:cNvPr>
            <p:cNvSpPr/>
            <p:nvPr/>
          </p:nvSpPr>
          <p:spPr>
            <a:xfrm>
              <a:off x="1620000" y="1094400"/>
              <a:ext cx="4838573" cy="8790750"/>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FBF1A30-FE75-A34C-AA71-34499B8BE049}"/>
                </a:ext>
              </a:extLst>
            </p:cNvPr>
            <p:cNvSpPr/>
            <p:nvPr/>
          </p:nvSpPr>
          <p:spPr>
            <a:xfrm>
              <a:off x="3788478" y="10110183"/>
              <a:ext cx="502517" cy="502209"/>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7" name="Rounded Rectangle 6">
              <a:extLst>
                <a:ext uri="{FF2B5EF4-FFF2-40B4-BE49-F238E27FC236}">
                  <a16:creationId xmlns:a16="http://schemas.microsoft.com/office/drawing/2014/main" id="{65F0BEA1-9F31-3148-9420-81363CF97845}"/>
                </a:ext>
              </a:extLst>
            </p:cNvPr>
            <p:cNvSpPr/>
            <p:nvPr/>
          </p:nvSpPr>
          <p:spPr>
            <a:xfrm>
              <a:off x="3503968" y="676831"/>
              <a:ext cx="663570" cy="6459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a:extLst>
                <a:ext uri="{FF2B5EF4-FFF2-40B4-BE49-F238E27FC236}">
                  <a16:creationId xmlns:a16="http://schemas.microsoft.com/office/drawing/2014/main" id="{5BDEFE50-2B3B-DF4E-A14D-41D5BBF0999B}"/>
                </a:ext>
              </a:extLst>
            </p:cNvPr>
            <p:cNvSpPr/>
            <p:nvPr/>
          </p:nvSpPr>
          <p:spPr>
            <a:xfrm>
              <a:off x="4349939" y="620759"/>
              <a:ext cx="173782" cy="171940"/>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7" name="Group 46">
            <a:extLst>
              <a:ext uri="{FF2B5EF4-FFF2-40B4-BE49-F238E27FC236}">
                <a16:creationId xmlns:a16="http://schemas.microsoft.com/office/drawing/2014/main" id="{132CB662-D7AD-1744-95F7-D5BE7E19CBB4}"/>
              </a:ext>
            </a:extLst>
          </p:cNvPr>
          <p:cNvGrpSpPr/>
          <p:nvPr/>
        </p:nvGrpSpPr>
        <p:grpSpPr>
          <a:xfrm>
            <a:off x="9239938" y="4859097"/>
            <a:ext cx="5608300" cy="2707258"/>
            <a:chOff x="9932427" y="350988"/>
            <a:chExt cx="5608300" cy="2707258"/>
          </a:xfrm>
        </p:grpSpPr>
        <p:sp>
          <p:nvSpPr>
            <p:cNvPr id="48" name="Rectangle 47">
              <a:extLst>
                <a:ext uri="{FF2B5EF4-FFF2-40B4-BE49-F238E27FC236}">
                  <a16:creationId xmlns:a16="http://schemas.microsoft.com/office/drawing/2014/main" id="{E3B95AB0-FE19-C64A-BF14-F8CAE50C126A}"/>
                </a:ext>
              </a:extLst>
            </p:cNvPr>
            <p:cNvSpPr/>
            <p:nvPr/>
          </p:nvSpPr>
          <p:spPr>
            <a:xfrm>
              <a:off x="9932427" y="599833"/>
              <a:ext cx="5359456" cy="245841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49" name="Group 48">
              <a:extLst>
                <a:ext uri="{FF2B5EF4-FFF2-40B4-BE49-F238E27FC236}">
                  <a16:creationId xmlns:a16="http://schemas.microsoft.com/office/drawing/2014/main" id="{BBEEF370-0F50-6C45-8C15-A242058E7BEA}"/>
                </a:ext>
              </a:extLst>
            </p:cNvPr>
            <p:cNvGrpSpPr/>
            <p:nvPr/>
          </p:nvGrpSpPr>
          <p:grpSpPr>
            <a:xfrm>
              <a:off x="15043039" y="350988"/>
              <a:ext cx="497688" cy="497689"/>
              <a:chOff x="15025689" y="1401052"/>
              <a:chExt cx="497688" cy="497689"/>
            </a:xfrm>
          </p:grpSpPr>
          <p:sp>
            <p:nvSpPr>
              <p:cNvPr id="51" name="Oval 50">
                <a:extLst>
                  <a:ext uri="{FF2B5EF4-FFF2-40B4-BE49-F238E27FC236}">
                    <a16:creationId xmlns:a16="http://schemas.microsoft.com/office/drawing/2014/main" id="{D9A14B2A-3B0C-FB44-8D96-C622D76E1C66}"/>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Content Placeholder 3">
                <a:extLst>
                  <a:ext uri="{FF2B5EF4-FFF2-40B4-BE49-F238E27FC236}">
                    <a16:creationId xmlns:a16="http://schemas.microsoft.com/office/drawing/2014/main" id="{0B51236E-7D9E-3D42-9F4A-4EAE6E399015}"/>
                  </a:ext>
                </a:extLst>
              </p:cNvPr>
              <p:cNvSpPr txBox="1">
                <a:spLocks/>
              </p:cNvSpPr>
              <p:nvPr/>
            </p:nvSpPr>
            <p:spPr>
              <a:xfrm>
                <a:off x="15167769"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sp>
          <p:nvSpPr>
            <p:cNvPr id="50" name="Title 1">
              <a:extLst>
                <a:ext uri="{FF2B5EF4-FFF2-40B4-BE49-F238E27FC236}">
                  <a16:creationId xmlns:a16="http://schemas.microsoft.com/office/drawing/2014/main" id="{AA9D32F8-2D4D-9E4D-B5B7-A226391F1715}"/>
                </a:ext>
              </a:extLst>
            </p:cNvPr>
            <p:cNvSpPr txBox="1">
              <a:spLocks/>
            </p:cNvSpPr>
            <p:nvPr/>
          </p:nvSpPr>
          <p:spPr>
            <a:xfrm>
              <a:off x="10473212" y="1156249"/>
              <a:ext cx="4872054" cy="1345580"/>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10000"/>
                </a:lnSpc>
                <a:spcBef>
                  <a:spcPts val="0"/>
                </a:spcBef>
              </a:pPr>
              <a:r>
                <a:rPr lang="en-GB" sz="2400" dirty="0">
                  <a:solidFill>
                    <a:schemeClr val="dk1"/>
                  </a:solidFill>
                  <a:latin typeface="Overpass Mono" pitchFamily="49" charset="77"/>
                  <a:ea typeface="Calibri"/>
                  <a:cs typeface="Calibri"/>
                  <a:sym typeface="Calibri"/>
                </a:rPr>
                <a:t>Sut mae'r ap yn defnyddio’r</a:t>
              </a:r>
              <a:br>
                <a:rPr lang="en-GB" sz="2400" dirty="0">
                  <a:solidFill>
                    <a:schemeClr val="dk1"/>
                  </a:solidFill>
                  <a:latin typeface="Overpass Mono" pitchFamily="49" charset="77"/>
                  <a:ea typeface="Calibri"/>
                  <a:cs typeface="Calibri"/>
                  <a:sym typeface="Calibri"/>
                </a:rPr>
              </a:br>
              <a:r>
                <a:rPr lang="en-GB" sz="2400" dirty="0">
                  <a:solidFill>
                    <a:schemeClr val="dk1"/>
                  </a:solidFill>
                  <a:latin typeface="Overpass Mono" pitchFamily="49" charset="77"/>
                  <a:ea typeface="Calibri"/>
                  <a:cs typeface="Calibri"/>
                  <a:sym typeface="Calibri"/>
                </a:rPr>
                <a:t>data personol hwn?</a:t>
              </a:r>
            </a:p>
          </p:txBody>
        </p:sp>
      </p:grpSp>
      <p:grpSp>
        <p:nvGrpSpPr>
          <p:cNvPr id="53" name="Group 52">
            <a:extLst>
              <a:ext uri="{FF2B5EF4-FFF2-40B4-BE49-F238E27FC236}">
                <a16:creationId xmlns:a16="http://schemas.microsoft.com/office/drawing/2014/main" id="{7BDCD71C-63E7-0245-AD93-BB43C1517C96}"/>
              </a:ext>
            </a:extLst>
          </p:cNvPr>
          <p:cNvGrpSpPr/>
          <p:nvPr/>
        </p:nvGrpSpPr>
        <p:grpSpPr>
          <a:xfrm>
            <a:off x="8117391" y="1527309"/>
            <a:ext cx="6325200" cy="2945584"/>
            <a:chOff x="1863954" y="5006258"/>
            <a:chExt cx="5756681" cy="2945584"/>
          </a:xfrm>
        </p:grpSpPr>
        <p:sp>
          <p:nvSpPr>
            <p:cNvPr id="54" name="Rectangle 53">
              <a:extLst>
                <a:ext uri="{FF2B5EF4-FFF2-40B4-BE49-F238E27FC236}">
                  <a16:creationId xmlns:a16="http://schemas.microsoft.com/office/drawing/2014/main" id="{8C6151E3-3664-2743-A41D-40E7303A1446}"/>
                </a:ext>
              </a:extLst>
            </p:cNvPr>
            <p:cNvSpPr/>
            <p:nvPr/>
          </p:nvSpPr>
          <p:spPr>
            <a:xfrm>
              <a:off x="1863954" y="5255104"/>
              <a:ext cx="5553377" cy="2696738"/>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57" name="Title 1">
              <a:extLst>
                <a:ext uri="{FF2B5EF4-FFF2-40B4-BE49-F238E27FC236}">
                  <a16:creationId xmlns:a16="http://schemas.microsoft.com/office/drawing/2014/main" id="{4D13F67B-BB62-874D-8C9C-EEAB3BABED8F}"/>
                </a:ext>
              </a:extLst>
            </p:cNvPr>
            <p:cNvSpPr txBox="1">
              <a:spLocks/>
            </p:cNvSpPr>
            <p:nvPr/>
          </p:nvSpPr>
          <p:spPr>
            <a:xfrm>
              <a:off x="2555564" y="5933845"/>
              <a:ext cx="4612924" cy="1351900"/>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10000"/>
                </a:lnSpc>
                <a:spcBef>
                  <a:spcPts val="0"/>
                </a:spcBef>
              </a:pPr>
              <a:r>
                <a:rPr lang="en-GB" sz="2400" dirty="0">
                  <a:solidFill>
                    <a:schemeClr val="dk1"/>
                  </a:solidFill>
                  <a:latin typeface="Overpass Mono" pitchFamily="49" charset="77"/>
                  <a:ea typeface="Calibri"/>
                  <a:cs typeface="Calibri"/>
                  <a:sym typeface="Calibri"/>
                </a:rPr>
                <a:t>Pa fath o ddata personol y gall </a:t>
              </a:r>
              <a:r>
                <a:rPr lang="en-GB" sz="2400" b="1" dirty="0">
                  <a:solidFill>
                    <a:schemeClr val="dk1"/>
                  </a:solidFill>
                  <a:latin typeface="Overpass Mono" pitchFamily="49" charset="77"/>
                  <a:ea typeface="Calibri"/>
                  <a:cs typeface="Calibri"/>
                  <a:sym typeface="Calibri"/>
                </a:rPr>
                <a:t>ap mapiau</a:t>
              </a:r>
              <a:r>
                <a:rPr lang="en-GB" sz="2400" dirty="0">
                  <a:solidFill>
                    <a:schemeClr val="dk1"/>
                  </a:solidFill>
                  <a:latin typeface="Overpass Mono" pitchFamily="49" charset="77"/>
                  <a:ea typeface="Calibri"/>
                  <a:cs typeface="Calibri"/>
                  <a:sym typeface="Calibri"/>
                </a:rPr>
                <a:t> ar-lein ei gasglu? </a:t>
              </a:r>
            </a:p>
          </p:txBody>
        </p:sp>
        <p:grpSp>
          <p:nvGrpSpPr>
            <p:cNvPr id="59" name="Group 58">
              <a:extLst>
                <a:ext uri="{FF2B5EF4-FFF2-40B4-BE49-F238E27FC236}">
                  <a16:creationId xmlns:a16="http://schemas.microsoft.com/office/drawing/2014/main" id="{DB530FAA-6DC1-BD4A-8B57-0FC4F05F357F}"/>
                </a:ext>
              </a:extLst>
            </p:cNvPr>
            <p:cNvGrpSpPr/>
            <p:nvPr/>
          </p:nvGrpSpPr>
          <p:grpSpPr>
            <a:xfrm>
              <a:off x="7168488" y="5006258"/>
              <a:ext cx="452147" cy="497689"/>
              <a:chOff x="15025689" y="1401052"/>
              <a:chExt cx="452147" cy="497689"/>
            </a:xfrm>
          </p:grpSpPr>
          <p:sp>
            <p:nvSpPr>
              <p:cNvPr id="60" name="Oval 59">
                <a:extLst>
                  <a:ext uri="{FF2B5EF4-FFF2-40B4-BE49-F238E27FC236}">
                    <a16:creationId xmlns:a16="http://schemas.microsoft.com/office/drawing/2014/main" id="{135DE0D8-BAB5-ED4D-B42D-C5A5DF081E4B}"/>
                  </a:ext>
                </a:extLst>
              </p:cNvPr>
              <p:cNvSpPr/>
              <p:nvPr/>
            </p:nvSpPr>
            <p:spPr>
              <a:xfrm>
                <a:off x="15025689" y="1401052"/>
                <a:ext cx="452147"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Content Placeholder 3">
                <a:extLst>
                  <a:ext uri="{FF2B5EF4-FFF2-40B4-BE49-F238E27FC236}">
                    <a16:creationId xmlns:a16="http://schemas.microsoft.com/office/drawing/2014/main" id="{B2E4F3B5-7BC1-F94B-BA3D-1708200A53D7}"/>
                  </a:ext>
                </a:extLst>
              </p:cNvPr>
              <p:cNvSpPr txBox="1">
                <a:spLocks/>
              </p:cNvSpPr>
              <p:nvPr/>
            </p:nvSpPr>
            <p:spPr>
              <a:xfrm>
                <a:off x="15144998"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grpSp>
      <p:grpSp>
        <p:nvGrpSpPr>
          <p:cNvPr id="20" name="Group 19">
            <a:extLst>
              <a:ext uri="{FF2B5EF4-FFF2-40B4-BE49-F238E27FC236}">
                <a16:creationId xmlns:a16="http://schemas.microsoft.com/office/drawing/2014/main" id="{05D1F25C-F4DF-5547-BC37-82618F5493FC}"/>
              </a:ext>
            </a:extLst>
          </p:cNvPr>
          <p:cNvGrpSpPr/>
          <p:nvPr/>
        </p:nvGrpSpPr>
        <p:grpSpPr>
          <a:xfrm>
            <a:off x="1620451" y="2511660"/>
            <a:ext cx="4838572" cy="5203012"/>
            <a:chOff x="1620451" y="2511660"/>
            <a:chExt cx="4838572" cy="5203012"/>
          </a:xfrm>
        </p:grpSpPr>
        <p:grpSp>
          <p:nvGrpSpPr>
            <p:cNvPr id="18" name="Group 17">
              <a:extLst>
                <a:ext uri="{FF2B5EF4-FFF2-40B4-BE49-F238E27FC236}">
                  <a16:creationId xmlns:a16="http://schemas.microsoft.com/office/drawing/2014/main" id="{F3214949-C578-5C4D-A299-7D0BEC3ADAB1}"/>
                </a:ext>
              </a:extLst>
            </p:cNvPr>
            <p:cNvGrpSpPr/>
            <p:nvPr/>
          </p:nvGrpSpPr>
          <p:grpSpPr>
            <a:xfrm>
              <a:off x="1620451" y="6798631"/>
              <a:ext cx="4838572" cy="916041"/>
              <a:chOff x="1620451" y="7515311"/>
              <a:chExt cx="4838572" cy="916041"/>
            </a:xfrm>
          </p:grpSpPr>
          <p:sp>
            <p:nvSpPr>
              <p:cNvPr id="17" name="Rounded Rectangle 16">
                <a:extLst>
                  <a:ext uri="{FF2B5EF4-FFF2-40B4-BE49-F238E27FC236}">
                    <a16:creationId xmlns:a16="http://schemas.microsoft.com/office/drawing/2014/main" id="{48D39385-FB57-0D40-908A-AFC0ADBA207D}"/>
                  </a:ext>
                </a:extLst>
              </p:cNvPr>
              <p:cNvSpPr/>
              <p:nvPr/>
            </p:nvSpPr>
            <p:spPr>
              <a:xfrm>
                <a:off x="2196040" y="7515311"/>
                <a:ext cx="3688245" cy="900000"/>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itle 1">
                <a:extLst>
                  <a:ext uri="{FF2B5EF4-FFF2-40B4-BE49-F238E27FC236}">
                    <a16:creationId xmlns:a16="http://schemas.microsoft.com/office/drawing/2014/main" id="{7A0A8628-8147-E841-90CA-5BB48B3F7A4E}"/>
                  </a:ext>
                </a:extLst>
              </p:cNvPr>
              <p:cNvSpPr txBox="1">
                <a:spLocks/>
              </p:cNvSpPr>
              <p:nvPr/>
            </p:nvSpPr>
            <p:spPr>
              <a:xfrm>
                <a:off x="1620451" y="7531352"/>
                <a:ext cx="4838572" cy="900000"/>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500"/>
                  </a:spcAft>
                </a:pPr>
                <a:r>
                  <a:rPr lang="en-GB" sz="2000" b="1" dirty="0">
                    <a:solidFill>
                      <a:schemeClr val="bg1"/>
                    </a:solidFill>
                    <a:latin typeface="Overpass Mono" pitchFamily="49" charset="77"/>
                    <a:ea typeface="Calibri"/>
                    <a:cs typeface="Calibri"/>
                    <a:sym typeface="Calibri"/>
                  </a:rPr>
                  <a:t>MAPIAU AR-LEIN</a:t>
                </a:r>
              </a:p>
            </p:txBody>
          </p:sp>
        </p:grpSp>
        <p:pic>
          <p:nvPicPr>
            <p:cNvPr id="63" name="Graphic 62">
              <a:extLst>
                <a:ext uri="{FF2B5EF4-FFF2-40B4-BE49-F238E27FC236}">
                  <a16:creationId xmlns:a16="http://schemas.microsoft.com/office/drawing/2014/main" id="{17BA37F6-30D1-2A41-BD48-800117F640A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46119" y="2511660"/>
              <a:ext cx="3168618" cy="3296214"/>
            </a:xfrm>
            <a:prstGeom prst="rect">
              <a:avLst/>
            </a:prstGeom>
          </p:spPr>
        </p:pic>
      </p:grpSp>
    </p:spTree>
    <p:extLst>
      <p:ext uri="{BB962C8B-B14F-4D97-AF65-F5344CB8AC3E}">
        <p14:creationId xmlns:p14="http://schemas.microsoft.com/office/powerpoint/2010/main" val="636987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p:cTn id="17" dur="500" fill="hold"/>
                                        <p:tgtEl>
                                          <p:spTgt spid="53"/>
                                        </p:tgtEl>
                                        <p:attrNameLst>
                                          <p:attrName>ppt_w</p:attrName>
                                        </p:attrNameLst>
                                      </p:cBhvr>
                                      <p:tavLst>
                                        <p:tav tm="0">
                                          <p:val>
                                            <p:fltVal val="0"/>
                                          </p:val>
                                        </p:tav>
                                        <p:tav tm="100000">
                                          <p:val>
                                            <p:strVal val="#ppt_w"/>
                                          </p:val>
                                        </p:tav>
                                      </p:tavLst>
                                    </p:anim>
                                    <p:anim calcmode="lin" valueType="num">
                                      <p:cBhvr>
                                        <p:cTn id="18" dur="500" fill="hold"/>
                                        <p:tgtEl>
                                          <p:spTgt spid="53"/>
                                        </p:tgtEl>
                                        <p:attrNameLst>
                                          <p:attrName>ppt_h</p:attrName>
                                        </p:attrNameLst>
                                      </p:cBhvr>
                                      <p:tavLst>
                                        <p:tav tm="0">
                                          <p:val>
                                            <p:fltVal val="0"/>
                                          </p:val>
                                        </p:tav>
                                        <p:tav tm="100000">
                                          <p:val>
                                            <p:strVal val="#ppt_h"/>
                                          </p:val>
                                        </p:tav>
                                      </p:tavLst>
                                    </p:anim>
                                    <p:animEffect transition="in" filter="fade">
                                      <p:cBhvr>
                                        <p:cTn id="19" dur="500"/>
                                        <p:tgtEl>
                                          <p:spTgt spid="53"/>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47"/>
                                        </p:tgtEl>
                                        <p:attrNameLst>
                                          <p:attrName>style.visibility</p:attrName>
                                        </p:attrNameLst>
                                      </p:cBhvr>
                                      <p:to>
                                        <p:strVal val="visible"/>
                                      </p:to>
                                    </p:set>
                                    <p:anim calcmode="lin" valueType="num">
                                      <p:cBhvr>
                                        <p:cTn id="24" dur="500" fill="hold"/>
                                        <p:tgtEl>
                                          <p:spTgt spid="47"/>
                                        </p:tgtEl>
                                        <p:attrNameLst>
                                          <p:attrName>ppt_w</p:attrName>
                                        </p:attrNameLst>
                                      </p:cBhvr>
                                      <p:tavLst>
                                        <p:tav tm="0">
                                          <p:val>
                                            <p:fltVal val="0"/>
                                          </p:val>
                                        </p:tav>
                                        <p:tav tm="100000">
                                          <p:val>
                                            <p:strVal val="#ppt_w"/>
                                          </p:val>
                                        </p:tav>
                                      </p:tavLst>
                                    </p:anim>
                                    <p:anim calcmode="lin" valueType="num">
                                      <p:cBhvr>
                                        <p:cTn id="25" dur="500" fill="hold"/>
                                        <p:tgtEl>
                                          <p:spTgt spid="47"/>
                                        </p:tgtEl>
                                        <p:attrNameLst>
                                          <p:attrName>ppt_h</p:attrName>
                                        </p:attrNameLst>
                                      </p:cBhvr>
                                      <p:tavLst>
                                        <p:tav tm="0">
                                          <p:val>
                                            <p:fltVal val="0"/>
                                          </p:val>
                                        </p:tav>
                                        <p:tav tm="100000">
                                          <p:val>
                                            <p:strVal val="#ppt_h"/>
                                          </p:val>
                                        </p:tav>
                                      </p:tavLst>
                                    </p:anim>
                                    <p:animEffect transition="in" filter="fade">
                                      <p:cBhvr>
                                        <p:cTn id="26"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4F54487-7989-5447-B8F9-E27CB02F8EDD}"/>
              </a:ext>
            </a:extLst>
          </p:cNvPr>
          <p:cNvGrpSpPr/>
          <p:nvPr/>
        </p:nvGrpSpPr>
        <p:grpSpPr>
          <a:xfrm>
            <a:off x="9091596" y="254123"/>
            <a:ext cx="5553376" cy="10604928"/>
            <a:chOff x="1263049" y="254123"/>
            <a:chExt cx="5553376" cy="10604928"/>
          </a:xfrm>
        </p:grpSpPr>
        <p:sp>
          <p:nvSpPr>
            <p:cNvPr id="3" name="Rounded Rectangle 2">
              <a:extLst>
                <a:ext uri="{FF2B5EF4-FFF2-40B4-BE49-F238E27FC236}">
                  <a16:creationId xmlns:a16="http://schemas.microsoft.com/office/drawing/2014/main" id="{8F1E2AA1-7CDC-8740-8180-916292704782}"/>
                </a:ext>
              </a:extLst>
            </p:cNvPr>
            <p:cNvSpPr/>
            <p:nvPr/>
          </p:nvSpPr>
          <p:spPr>
            <a:xfrm>
              <a:off x="1263049" y="254123"/>
              <a:ext cx="5553376" cy="10604928"/>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4" name="Rounded Rectangle 3">
              <a:extLst>
                <a:ext uri="{FF2B5EF4-FFF2-40B4-BE49-F238E27FC236}">
                  <a16:creationId xmlns:a16="http://schemas.microsoft.com/office/drawing/2014/main" id="{617E9C83-D9FB-C048-9B63-DF9DFC52C537}"/>
                </a:ext>
              </a:extLst>
            </p:cNvPr>
            <p:cNvSpPr/>
            <p:nvPr/>
          </p:nvSpPr>
          <p:spPr>
            <a:xfrm>
              <a:off x="1620000" y="1094400"/>
              <a:ext cx="4838573" cy="8790750"/>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ounded Rectangle 4">
              <a:extLst>
                <a:ext uri="{FF2B5EF4-FFF2-40B4-BE49-F238E27FC236}">
                  <a16:creationId xmlns:a16="http://schemas.microsoft.com/office/drawing/2014/main" id="{424E2FBB-3C07-FC4D-B7D6-C46C8A80BE25}"/>
                </a:ext>
              </a:extLst>
            </p:cNvPr>
            <p:cNvSpPr/>
            <p:nvPr/>
          </p:nvSpPr>
          <p:spPr>
            <a:xfrm>
              <a:off x="3788478" y="10110183"/>
              <a:ext cx="502517" cy="502209"/>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6" name="Rounded Rectangle 5">
              <a:extLst>
                <a:ext uri="{FF2B5EF4-FFF2-40B4-BE49-F238E27FC236}">
                  <a16:creationId xmlns:a16="http://schemas.microsoft.com/office/drawing/2014/main" id="{2295BFC2-80AB-3348-AD6C-E93AD41F65EF}"/>
                </a:ext>
              </a:extLst>
            </p:cNvPr>
            <p:cNvSpPr/>
            <p:nvPr/>
          </p:nvSpPr>
          <p:spPr>
            <a:xfrm>
              <a:off x="3503968" y="676831"/>
              <a:ext cx="663570" cy="6459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a:extLst>
                <a:ext uri="{FF2B5EF4-FFF2-40B4-BE49-F238E27FC236}">
                  <a16:creationId xmlns:a16="http://schemas.microsoft.com/office/drawing/2014/main" id="{EC70A27F-7299-484F-994C-126D777C0AB9}"/>
                </a:ext>
              </a:extLst>
            </p:cNvPr>
            <p:cNvSpPr/>
            <p:nvPr/>
          </p:nvSpPr>
          <p:spPr>
            <a:xfrm>
              <a:off x="4349939" y="620759"/>
              <a:ext cx="173782" cy="171940"/>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9" name="Group 48">
            <a:extLst>
              <a:ext uri="{FF2B5EF4-FFF2-40B4-BE49-F238E27FC236}">
                <a16:creationId xmlns:a16="http://schemas.microsoft.com/office/drawing/2014/main" id="{588D4766-943D-D14E-9733-A152DDA81B99}"/>
              </a:ext>
            </a:extLst>
          </p:cNvPr>
          <p:cNvGrpSpPr/>
          <p:nvPr/>
        </p:nvGrpSpPr>
        <p:grpSpPr>
          <a:xfrm>
            <a:off x="9448998" y="3132100"/>
            <a:ext cx="4838572" cy="4582572"/>
            <a:chOff x="9448998" y="3132100"/>
            <a:chExt cx="4838572" cy="4582572"/>
          </a:xfrm>
        </p:grpSpPr>
        <p:sp>
          <p:nvSpPr>
            <p:cNvPr id="15" name="Rounded Rectangle 14">
              <a:extLst>
                <a:ext uri="{FF2B5EF4-FFF2-40B4-BE49-F238E27FC236}">
                  <a16:creationId xmlns:a16="http://schemas.microsoft.com/office/drawing/2014/main" id="{E5A0AA47-ACCD-F941-B984-9775DED1F26B}"/>
                </a:ext>
              </a:extLst>
            </p:cNvPr>
            <p:cNvSpPr/>
            <p:nvPr/>
          </p:nvSpPr>
          <p:spPr>
            <a:xfrm>
              <a:off x="9868875" y="3132100"/>
              <a:ext cx="3998820" cy="555928"/>
            </a:xfrm>
            <a:prstGeom prst="roundRect">
              <a:avLst>
                <a:gd name="adj" fmla="val 176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ounded Rectangle 17">
              <a:extLst>
                <a:ext uri="{FF2B5EF4-FFF2-40B4-BE49-F238E27FC236}">
                  <a16:creationId xmlns:a16="http://schemas.microsoft.com/office/drawing/2014/main" id="{CA647079-A829-AE41-B321-1AAC9C7A2A50}"/>
                </a:ext>
              </a:extLst>
            </p:cNvPr>
            <p:cNvSpPr/>
            <p:nvPr/>
          </p:nvSpPr>
          <p:spPr>
            <a:xfrm>
              <a:off x="9868875" y="3809948"/>
              <a:ext cx="3998820" cy="555928"/>
            </a:xfrm>
            <a:prstGeom prst="roundRect">
              <a:avLst>
                <a:gd name="adj" fmla="val 176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ounded Rectangle 20">
              <a:extLst>
                <a:ext uri="{FF2B5EF4-FFF2-40B4-BE49-F238E27FC236}">
                  <a16:creationId xmlns:a16="http://schemas.microsoft.com/office/drawing/2014/main" id="{EAD5CC28-CB43-6A45-B257-6928ED1404FE}"/>
                </a:ext>
              </a:extLst>
            </p:cNvPr>
            <p:cNvSpPr/>
            <p:nvPr/>
          </p:nvSpPr>
          <p:spPr>
            <a:xfrm>
              <a:off x="9868875" y="4489654"/>
              <a:ext cx="3998820" cy="555928"/>
            </a:xfrm>
            <a:prstGeom prst="roundRect">
              <a:avLst>
                <a:gd name="adj" fmla="val 176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ounded Rectangle 23">
              <a:extLst>
                <a:ext uri="{FF2B5EF4-FFF2-40B4-BE49-F238E27FC236}">
                  <a16:creationId xmlns:a16="http://schemas.microsoft.com/office/drawing/2014/main" id="{92E14500-05F3-3642-BE5F-C5231886F727}"/>
                </a:ext>
              </a:extLst>
            </p:cNvPr>
            <p:cNvSpPr/>
            <p:nvPr/>
          </p:nvSpPr>
          <p:spPr>
            <a:xfrm>
              <a:off x="9868875" y="5167502"/>
              <a:ext cx="3998820" cy="555928"/>
            </a:xfrm>
            <a:prstGeom prst="roundRect">
              <a:avLst>
                <a:gd name="adj" fmla="val 176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id="{DB55BED1-0C1F-FD4E-B704-7BE6FDE68846}"/>
                </a:ext>
              </a:extLst>
            </p:cNvPr>
            <p:cNvGrpSpPr/>
            <p:nvPr/>
          </p:nvGrpSpPr>
          <p:grpSpPr>
            <a:xfrm>
              <a:off x="9448998" y="6798631"/>
              <a:ext cx="4838572" cy="916041"/>
              <a:chOff x="1620451" y="7515311"/>
              <a:chExt cx="4838572" cy="916041"/>
            </a:xfrm>
          </p:grpSpPr>
          <p:sp>
            <p:nvSpPr>
              <p:cNvPr id="31" name="Rounded Rectangle 30">
                <a:extLst>
                  <a:ext uri="{FF2B5EF4-FFF2-40B4-BE49-F238E27FC236}">
                    <a16:creationId xmlns:a16="http://schemas.microsoft.com/office/drawing/2014/main" id="{4B2B1D3F-66AE-3449-BC85-B652A52927FC}"/>
                  </a:ext>
                </a:extLst>
              </p:cNvPr>
              <p:cNvSpPr/>
              <p:nvPr/>
            </p:nvSpPr>
            <p:spPr>
              <a:xfrm>
                <a:off x="2196040" y="7515311"/>
                <a:ext cx="3688245" cy="900000"/>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itle 1">
                <a:extLst>
                  <a:ext uri="{FF2B5EF4-FFF2-40B4-BE49-F238E27FC236}">
                    <a16:creationId xmlns:a16="http://schemas.microsoft.com/office/drawing/2014/main" id="{6E23C768-CCAF-0E47-A245-6A250B995BC7}"/>
                  </a:ext>
                </a:extLst>
              </p:cNvPr>
              <p:cNvSpPr txBox="1">
                <a:spLocks/>
              </p:cNvSpPr>
              <p:nvPr/>
            </p:nvSpPr>
            <p:spPr>
              <a:xfrm>
                <a:off x="1620451" y="7531352"/>
                <a:ext cx="4838572" cy="900000"/>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500"/>
                  </a:spcAft>
                </a:pPr>
                <a:r>
                  <a:rPr lang="en-GB" sz="2000" b="1" dirty="0">
                    <a:solidFill>
                      <a:schemeClr val="bg1"/>
                    </a:solidFill>
                    <a:latin typeface="Overpass Mono" pitchFamily="49" charset="77"/>
                    <a:ea typeface="Calibri"/>
                    <a:cs typeface="Calibri"/>
                    <a:sym typeface="Calibri"/>
                  </a:rPr>
                  <a:t>COFRESTRU</a:t>
                </a:r>
              </a:p>
            </p:txBody>
          </p:sp>
        </p:grpSp>
      </p:grpSp>
      <p:grpSp>
        <p:nvGrpSpPr>
          <p:cNvPr id="33" name="Group 32">
            <a:extLst>
              <a:ext uri="{FF2B5EF4-FFF2-40B4-BE49-F238E27FC236}">
                <a16:creationId xmlns:a16="http://schemas.microsoft.com/office/drawing/2014/main" id="{C0C5F290-8BCF-8B40-816A-5A2196DDF05C}"/>
              </a:ext>
            </a:extLst>
          </p:cNvPr>
          <p:cNvGrpSpPr/>
          <p:nvPr/>
        </p:nvGrpSpPr>
        <p:grpSpPr>
          <a:xfrm>
            <a:off x="1264164" y="4859097"/>
            <a:ext cx="5608300" cy="2945583"/>
            <a:chOff x="9932427" y="350988"/>
            <a:chExt cx="5608300" cy="2945583"/>
          </a:xfrm>
        </p:grpSpPr>
        <p:sp>
          <p:nvSpPr>
            <p:cNvPr id="34" name="Rectangle 33">
              <a:extLst>
                <a:ext uri="{FF2B5EF4-FFF2-40B4-BE49-F238E27FC236}">
                  <a16:creationId xmlns:a16="http://schemas.microsoft.com/office/drawing/2014/main" id="{04CB35F4-2263-F042-9C9E-178E847985E1}"/>
                </a:ext>
              </a:extLst>
            </p:cNvPr>
            <p:cNvSpPr/>
            <p:nvPr/>
          </p:nvSpPr>
          <p:spPr>
            <a:xfrm>
              <a:off x="9932427" y="599833"/>
              <a:ext cx="5359456" cy="2696738"/>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35" name="Group 34">
              <a:extLst>
                <a:ext uri="{FF2B5EF4-FFF2-40B4-BE49-F238E27FC236}">
                  <a16:creationId xmlns:a16="http://schemas.microsoft.com/office/drawing/2014/main" id="{A45099DB-AC7A-BC46-973E-542ABDE9A8D6}"/>
                </a:ext>
              </a:extLst>
            </p:cNvPr>
            <p:cNvGrpSpPr/>
            <p:nvPr/>
          </p:nvGrpSpPr>
          <p:grpSpPr>
            <a:xfrm>
              <a:off x="15043039" y="350988"/>
              <a:ext cx="497688" cy="497689"/>
              <a:chOff x="15025689" y="1401052"/>
              <a:chExt cx="497688" cy="497689"/>
            </a:xfrm>
          </p:grpSpPr>
          <p:sp>
            <p:nvSpPr>
              <p:cNvPr id="37" name="Oval 36">
                <a:extLst>
                  <a:ext uri="{FF2B5EF4-FFF2-40B4-BE49-F238E27FC236}">
                    <a16:creationId xmlns:a16="http://schemas.microsoft.com/office/drawing/2014/main" id="{F295E2E9-2933-0C49-9546-29F29FD7A510}"/>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Content Placeholder 3">
                <a:extLst>
                  <a:ext uri="{FF2B5EF4-FFF2-40B4-BE49-F238E27FC236}">
                    <a16:creationId xmlns:a16="http://schemas.microsoft.com/office/drawing/2014/main" id="{6FBF6004-467F-CB4C-9EC5-AF716E1CEA42}"/>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sp>
          <p:nvSpPr>
            <p:cNvPr id="36" name="Title 1">
              <a:extLst>
                <a:ext uri="{FF2B5EF4-FFF2-40B4-BE49-F238E27FC236}">
                  <a16:creationId xmlns:a16="http://schemas.microsoft.com/office/drawing/2014/main" id="{2563FC56-2FC2-4642-8074-304AE8D208DC}"/>
                </a:ext>
              </a:extLst>
            </p:cNvPr>
            <p:cNvSpPr txBox="1">
              <a:spLocks/>
            </p:cNvSpPr>
            <p:nvPr/>
          </p:nvSpPr>
          <p:spPr>
            <a:xfrm>
              <a:off x="10473212" y="1327330"/>
              <a:ext cx="4569827" cy="1345580"/>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10000"/>
                </a:lnSpc>
                <a:spcBef>
                  <a:spcPts val="0"/>
                </a:spcBef>
              </a:pPr>
              <a:r>
                <a:rPr lang="en-GB" sz="2400" dirty="0">
                  <a:solidFill>
                    <a:schemeClr val="dk1"/>
                  </a:solidFill>
                  <a:latin typeface="Overpass Mono" pitchFamily="49" charset="77"/>
                  <a:ea typeface="Calibri"/>
                  <a:cs typeface="Calibri"/>
                  <a:sym typeface="Calibri"/>
                </a:rPr>
                <a:t>Pa fath o ddata personol sy'n cael ei gasglu yn y ffurflenni?</a:t>
              </a:r>
            </a:p>
          </p:txBody>
        </p:sp>
      </p:grpSp>
      <p:grpSp>
        <p:nvGrpSpPr>
          <p:cNvPr id="39" name="Group 38">
            <a:extLst>
              <a:ext uri="{FF2B5EF4-FFF2-40B4-BE49-F238E27FC236}">
                <a16:creationId xmlns:a16="http://schemas.microsoft.com/office/drawing/2014/main" id="{E0D4E2A3-A234-C04D-83C3-F922C13DC09F}"/>
              </a:ext>
            </a:extLst>
          </p:cNvPr>
          <p:cNvGrpSpPr/>
          <p:nvPr/>
        </p:nvGrpSpPr>
        <p:grpSpPr>
          <a:xfrm>
            <a:off x="2375308" y="1527309"/>
            <a:ext cx="5802222" cy="2945584"/>
            <a:chOff x="1863954" y="5006258"/>
            <a:chExt cx="5802222" cy="2945584"/>
          </a:xfrm>
        </p:grpSpPr>
        <p:sp>
          <p:nvSpPr>
            <p:cNvPr id="40" name="Rectangle 39">
              <a:extLst>
                <a:ext uri="{FF2B5EF4-FFF2-40B4-BE49-F238E27FC236}">
                  <a16:creationId xmlns:a16="http://schemas.microsoft.com/office/drawing/2014/main" id="{1750ED4C-1A4F-C14F-A19C-CD4C86C709CC}"/>
                </a:ext>
              </a:extLst>
            </p:cNvPr>
            <p:cNvSpPr/>
            <p:nvPr/>
          </p:nvSpPr>
          <p:spPr>
            <a:xfrm>
              <a:off x="1863954" y="5255104"/>
              <a:ext cx="5553377" cy="2696738"/>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1" name="Title 1">
              <a:extLst>
                <a:ext uri="{FF2B5EF4-FFF2-40B4-BE49-F238E27FC236}">
                  <a16:creationId xmlns:a16="http://schemas.microsoft.com/office/drawing/2014/main" id="{316EB7F8-7657-894A-8E1D-CA7762001133}"/>
                </a:ext>
              </a:extLst>
            </p:cNvPr>
            <p:cNvSpPr txBox="1">
              <a:spLocks/>
            </p:cNvSpPr>
            <p:nvPr/>
          </p:nvSpPr>
          <p:spPr>
            <a:xfrm>
              <a:off x="2555564" y="5933845"/>
              <a:ext cx="4249272" cy="1351900"/>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10000"/>
                </a:lnSpc>
                <a:spcBef>
                  <a:spcPts val="0"/>
                </a:spcBef>
              </a:pPr>
              <a:r>
                <a:rPr lang="en-GB" sz="2400" dirty="0">
                  <a:solidFill>
                    <a:schemeClr val="dk1"/>
                  </a:solidFill>
                  <a:latin typeface="Overpass Mono" pitchFamily="49" charset="77"/>
                  <a:ea typeface="Calibri"/>
                  <a:cs typeface="Calibri"/>
                  <a:sym typeface="Calibri"/>
                </a:rPr>
                <a:t>Pa fath o ffurflenni allai pobl eu llenwi ar-lein?</a:t>
              </a:r>
            </a:p>
          </p:txBody>
        </p:sp>
        <p:grpSp>
          <p:nvGrpSpPr>
            <p:cNvPr id="42" name="Group 41">
              <a:extLst>
                <a:ext uri="{FF2B5EF4-FFF2-40B4-BE49-F238E27FC236}">
                  <a16:creationId xmlns:a16="http://schemas.microsoft.com/office/drawing/2014/main" id="{61D260C6-C7E1-2941-9D47-4F43E586487F}"/>
                </a:ext>
              </a:extLst>
            </p:cNvPr>
            <p:cNvGrpSpPr/>
            <p:nvPr/>
          </p:nvGrpSpPr>
          <p:grpSpPr>
            <a:xfrm>
              <a:off x="7168488" y="5006258"/>
              <a:ext cx="497688" cy="497689"/>
              <a:chOff x="15025689" y="1401052"/>
              <a:chExt cx="497688" cy="497689"/>
            </a:xfrm>
          </p:grpSpPr>
          <p:sp>
            <p:nvSpPr>
              <p:cNvPr id="43" name="Oval 42">
                <a:extLst>
                  <a:ext uri="{FF2B5EF4-FFF2-40B4-BE49-F238E27FC236}">
                    <a16:creationId xmlns:a16="http://schemas.microsoft.com/office/drawing/2014/main" id="{29C8D368-AA3C-9D4B-86CD-C9B2DD161871}"/>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Content Placeholder 3">
                <a:extLst>
                  <a:ext uri="{FF2B5EF4-FFF2-40B4-BE49-F238E27FC236}">
                    <a16:creationId xmlns:a16="http://schemas.microsoft.com/office/drawing/2014/main" id="{1E9C3D77-5121-CC4D-BB09-E0DF39C4499A}"/>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grpSp>
    </p:spTree>
    <p:extLst>
      <p:ext uri="{BB962C8B-B14F-4D97-AF65-F5344CB8AC3E}">
        <p14:creationId xmlns:p14="http://schemas.microsoft.com/office/powerpoint/2010/main" val="1498963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500"/>
                                        <p:tgtEl>
                                          <p:spTgt spid="49"/>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Effect transition="in" filter="fade">
                                      <p:cBhvr>
                                        <p:cTn id="19" dur="500"/>
                                        <p:tgtEl>
                                          <p:spTgt spid="39"/>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90F6924C-DE8F-0045-8FBC-93359EBB7B1C}"/>
              </a:ext>
            </a:extLst>
          </p:cNvPr>
          <p:cNvGrpSpPr/>
          <p:nvPr/>
        </p:nvGrpSpPr>
        <p:grpSpPr>
          <a:xfrm>
            <a:off x="9981129" y="1920102"/>
            <a:ext cx="5802222" cy="2945584"/>
            <a:chOff x="1863954" y="5006258"/>
            <a:chExt cx="5802222" cy="2945584"/>
          </a:xfrm>
        </p:grpSpPr>
        <p:sp>
          <p:nvSpPr>
            <p:cNvPr id="20" name="Rectangle 19">
              <a:extLst>
                <a:ext uri="{FF2B5EF4-FFF2-40B4-BE49-F238E27FC236}">
                  <a16:creationId xmlns:a16="http://schemas.microsoft.com/office/drawing/2014/main" id="{BEF69AC6-640D-0E42-827A-CF841ABC6BBB}"/>
                </a:ext>
              </a:extLst>
            </p:cNvPr>
            <p:cNvSpPr/>
            <p:nvPr/>
          </p:nvSpPr>
          <p:spPr>
            <a:xfrm>
              <a:off x="1863954" y="5255104"/>
              <a:ext cx="5553377" cy="2696738"/>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1" name="Title 1">
              <a:extLst>
                <a:ext uri="{FF2B5EF4-FFF2-40B4-BE49-F238E27FC236}">
                  <a16:creationId xmlns:a16="http://schemas.microsoft.com/office/drawing/2014/main" id="{1F29BCD3-DC80-0C43-BCE2-B76A411ADAE2}"/>
                </a:ext>
              </a:extLst>
            </p:cNvPr>
            <p:cNvSpPr txBox="1">
              <a:spLocks/>
            </p:cNvSpPr>
            <p:nvPr/>
          </p:nvSpPr>
          <p:spPr>
            <a:xfrm>
              <a:off x="2555564" y="5743718"/>
              <a:ext cx="4612924" cy="1719510"/>
            </a:xfrm>
            <a:prstGeom prst="rect">
              <a:avLst/>
            </a:prstGeom>
          </p:spPr>
          <p:txBody>
            <a:bodyPr vert="horz" lIns="121920" tIns="60960" rIns="121920" bIns="60960" rtlCol="0" anchor="t" anchorCtr="0">
              <a:sp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10000"/>
                </a:lnSpc>
                <a:spcBef>
                  <a:spcPts val="0"/>
                </a:spcBef>
              </a:pPr>
              <a:r>
                <a:rPr lang="en-GB" sz="2400" dirty="0">
                  <a:solidFill>
                    <a:schemeClr val="dk1"/>
                  </a:solidFill>
                  <a:latin typeface="Overpass Mono" pitchFamily="49" charset="77"/>
                  <a:ea typeface="Calibri"/>
                  <a:cs typeface="Calibri"/>
                  <a:sym typeface="Calibri"/>
                </a:rPr>
                <a:t>Pa fath o ddata personol all gael ei gasglu gan beiriannau chwilio?</a:t>
              </a:r>
            </a:p>
          </p:txBody>
        </p:sp>
        <p:grpSp>
          <p:nvGrpSpPr>
            <p:cNvPr id="22" name="Group 21">
              <a:extLst>
                <a:ext uri="{FF2B5EF4-FFF2-40B4-BE49-F238E27FC236}">
                  <a16:creationId xmlns:a16="http://schemas.microsoft.com/office/drawing/2014/main" id="{A87ACABE-EB33-0844-828A-C0AE87D57E60}"/>
                </a:ext>
              </a:extLst>
            </p:cNvPr>
            <p:cNvGrpSpPr/>
            <p:nvPr/>
          </p:nvGrpSpPr>
          <p:grpSpPr>
            <a:xfrm>
              <a:off x="7168488" y="5006258"/>
              <a:ext cx="497688" cy="497689"/>
              <a:chOff x="15025689" y="1401052"/>
              <a:chExt cx="497688" cy="497689"/>
            </a:xfrm>
          </p:grpSpPr>
          <p:sp>
            <p:nvSpPr>
              <p:cNvPr id="23" name="Oval 22">
                <a:extLst>
                  <a:ext uri="{FF2B5EF4-FFF2-40B4-BE49-F238E27FC236}">
                    <a16:creationId xmlns:a16="http://schemas.microsoft.com/office/drawing/2014/main" id="{6BA56365-8BA8-0048-85D1-A6F8C77E6E0D}"/>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Content Placeholder 3">
                <a:extLst>
                  <a:ext uri="{FF2B5EF4-FFF2-40B4-BE49-F238E27FC236}">
                    <a16:creationId xmlns:a16="http://schemas.microsoft.com/office/drawing/2014/main" id="{C5D334C8-D0BD-7F4F-912C-E1A67A91297E}"/>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grpSp>
      <p:grpSp>
        <p:nvGrpSpPr>
          <p:cNvPr id="8" name="Group 7">
            <a:extLst>
              <a:ext uri="{FF2B5EF4-FFF2-40B4-BE49-F238E27FC236}">
                <a16:creationId xmlns:a16="http://schemas.microsoft.com/office/drawing/2014/main" id="{703415B7-3208-F045-AA58-5584ED265665}"/>
              </a:ext>
            </a:extLst>
          </p:cNvPr>
          <p:cNvGrpSpPr/>
          <p:nvPr/>
        </p:nvGrpSpPr>
        <p:grpSpPr>
          <a:xfrm>
            <a:off x="619448" y="1128654"/>
            <a:ext cx="8961555" cy="6048925"/>
            <a:chOff x="477369" y="833138"/>
            <a:chExt cx="8961555" cy="6048925"/>
          </a:xfrm>
        </p:grpSpPr>
        <p:sp>
          <p:nvSpPr>
            <p:cNvPr id="35" name="Rectangle 34">
              <a:extLst>
                <a:ext uri="{FF2B5EF4-FFF2-40B4-BE49-F238E27FC236}">
                  <a16:creationId xmlns:a16="http://schemas.microsoft.com/office/drawing/2014/main" id="{B92310E7-3848-B743-9D00-4F8697D9A24D}"/>
                </a:ext>
              </a:extLst>
            </p:cNvPr>
            <p:cNvSpPr/>
            <p:nvPr/>
          </p:nvSpPr>
          <p:spPr>
            <a:xfrm>
              <a:off x="477369" y="833139"/>
              <a:ext cx="8961555" cy="604892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B2393007-3A88-4045-8907-20B1A9A17A94}"/>
                </a:ext>
              </a:extLst>
            </p:cNvPr>
            <p:cNvSpPr/>
            <p:nvPr/>
          </p:nvSpPr>
          <p:spPr>
            <a:xfrm>
              <a:off x="477370" y="833138"/>
              <a:ext cx="8961554" cy="5906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ounded Rectangle 36">
              <a:extLst>
                <a:ext uri="{FF2B5EF4-FFF2-40B4-BE49-F238E27FC236}">
                  <a16:creationId xmlns:a16="http://schemas.microsoft.com/office/drawing/2014/main" id="{CA5CA08D-23FC-5047-BC47-BF33CFA62AA7}"/>
                </a:ext>
              </a:extLst>
            </p:cNvPr>
            <p:cNvSpPr/>
            <p:nvPr/>
          </p:nvSpPr>
          <p:spPr>
            <a:xfrm>
              <a:off x="9090883" y="1581234"/>
              <a:ext cx="201578" cy="792228"/>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 name="Group 37">
              <a:extLst>
                <a:ext uri="{FF2B5EF4-FFF2-40B4-BE49-F238E27FC236}">
                  <a16:creationId xmlns:a16="http://schemas.microsoft.com/office/drawing/2014/main" id="{B58F0597-E955-C943-9CC8-BC75455B2E1E}"/>
                </a:ext>
              </a:extLst>
            </p:cNvPr>
            <p:cNvGrpSpPr/>
            <p:nvPr/>
          </p:nvGrpSpPr>
          <p:grpSpPr>
            <a:xfrm>
              <a:off x="678185" y="1044692"/>
              <a:ext cx="624634" cy="177375"/>
              <a:chOff x="2886740" y="1651000"/>
              <a:chExt cx="651096" cy="175437"/>
            </a:xfrm>
          </p:grpSpPr>
          <p:sp>
            <p:nvSpPr>
              <p:cNvPr id="41" name="Oval 40">
                <a:extLst>
                  <a:ext uri="{FF2B5EF4-FFF2-40B4-BE49-F238E27FC236}">
                    <a16:creationId xmlns:a16="http://schemas.microsoft.com/office/drawing/2014/main" id="{1521CADF-B48C-BC47-9FF1-AFCD721E5ABB}"/>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Oval 41">
                <a:extLst>
                  <a:ext uri="{FF2B5EF4-FFF2-40B4-BE49-F238E27FC236}">
                    <a16:creationId xmlns:a16="http://schemas.microsoft.com/office/drawing/2014/main" id="{4AD68964-F44C-2F47-BC93-D834F8B66F73}"/>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Oval 42">
                <a:extLst>
                  <a:ext uri="{FF2B5EF4-FFF2-40B4-BE49-F238E27FC236}">
                    <a16:creationId xmlns:a16="http://schemas.microsoft.com/office/drawing/2014/main" id="{83118672-437A-3A44-A3AD-A0BFD2D72EBF}"/>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4" name="Group 43">
              <a:extLst>
                <a:ext uri="{FF2B5EF4-FFF2-40B4-BE49-F238E27FC236}">
                  <a16:creationId xmlns:a16="http://schemas.microsoft.com/office/drawing/2014/main" id="{E3036DD4-E8FE-1D4A-9579-2B51EFEDCF50}"/>
                </a:ext>
              </a:extLst>
            </p:cNvPr>
            <p:cNvGrpSpPr/>
            <p:nvPr/>
          </p:nvGrpSpPr>
          <p:grpSpPr>
            <a:xfrm>
              <a:off x="3042983" y="3981343"/>
              <a:ext cx="3363582" cy="590656"/>
              <a:chOff x="1620451" y="7515311"/>
              <a:chExt cx="4838572" cy="916041"/>
            </a:xfrm>
          </p:grpSpPr>
          <p:sp>
            <p:nvSpPr>
              <p:cNvPr id="45" name="Rounded Rectangle 44">
                <a:extLst>
                  <a:ext uri="{FF2B5EF4-FFF2-40B4-BE49-F238E27FC236}">
                    <a16:creationId xmlns:a16="http://schemas.microsoft.com/office/drawing/2014/main" id="{D097856D-E437-0B4C-9E97-44D5B06D5A7A}"/>
                  </a:ext>
                </a:extLst>
              </p:cNvPr>
              <p:cNvSpPr/>
              <p:nvPr/>
            </p:nvSpPr>
            <p:spPr>
              <a:xfrm>
                <a:off x="2196040" y="7515311"/>
                <a:ext cx="3688245" cy="900000"/>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itle 1">
                <a:extLst>
                  <a:ext uri="{FF2B5EF4-FFF2-40B4-BE49-F238E27FC236}">
                    <a16:creationId xmlns:a16="http://schemas.microsoft.com/office/drawing/2014/main" id="{C2324794-6E6E-DB4B-87F3-6493D45B4A92}"/>
                  </a:ext>
                </a:extLst>
              </p:cNvPr>
              <p:cNvSpPr txBox="1">
                <a:spLocks/>
              </p:cNvSpPr>
              <p:nvPr/>
            </p:nvSpPr>
            <p:spPr>
              <a:xfrm>
                <a:off x="1620451" y="7531352"/>
                <a:ext cx="4838572" cy="900000"/>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500"/>
                  </a:spcAft>
                </a:pPr>
                <a:r>
                  <a:rPr lang="en-GB" sz="2000" b="1" dirty="0">
                    <a:solidFill>
                      <a:schemeClr val="bg1"/>
                    </a:solidFill>
                    <a:latin typeface="Overpass Mono" pitchFamily="49" charset="77"/>
                    <a:ea typeface="Calibri"/>
                    <a:cs typeface="Calibri"/>
                    <a:sym typeface="Calibri"/>
                  </a:rPr>
                  <a:t>CHWILIO</a:t>
                </a:r>
              </a:p>
            </p:txBody>
          </p:sp>
        </p:grpSp>
        <p:sp>
          <p:nvSpPr>
            <p:cNvPr id="47" name="Rounded Rectangle 46">
              <a:extLst>
                <a:ext uri="{FF2B5EF4-FFF2-40B4-BE49-F238E27FC236}">
                  <a16:creationId xmlns:a16="http://schemas.microsoft.com/office/drawing/2014/main" id="{A5230130-04CC-8549-89EF-20F6F71E6185}"/>
                </a:ext>
              </a:extLst>
            </p:cNvPr>
            <p:cNvSpPr/>
            <p:nvPr/>
          </p:nvSpPr>
          <p:spPr>
            <a:xfrm>
              <a:off x="1361192" y="3159011"/>
              <a:ext cx="6727164" cy="590656"/>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Graphic 6">
              <a:extLst>
                <a:ext uri="{FF2B5EF4-FFF2-40B4-BE49-F238E27FC236}">
                  <a16:creationId xmlns:a16="http://schemas.microsoft.com/office/drawing/2014/main" id="{55B58E5B-5A37-B948-9F65-60C7AF45C6D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10473" y="3292901"/>
              <a:ext cx="341122" cy="343281"/>
            </a:xfrm>
            <a:prstGeom prst="rect">
              <a:avLst/>
            </a:prstGeom>
          </p:spPr>
        </p:pic>
      </p:grpSp>
      <p:grpSp>
        <p:nvGrpSpPr>
          <p:cNvPr id="13" name="Group 12">
            <a:extLst>
              <a:ext uri="{FF2B5EF4-FFF2-40B4-BE49-F238E27FC236}">
                <a16:creationId xmlns:a16="http://schemas.microsoft.com/office/drawing/2014/main" id="{D697C983-8CF6-2446-A4EE-180D59F652E1}"/>
              </a:ext>
            </a:extLst>
          </p:cNvPr>
          <p:cNvGrpSpPr/>
          <p:nvPr/>
        </p:nvGrpSpPr>
        <p:grpSpPr>
          <a:xfrm>
            <a:off x="8571351" y="5308087"/>
            <a:ext cx="5608300" cy="2707258"/>
            <a:chOff x="9932427" y="350988"/>
            <a:chExt cx="5608300" cy="2707258"/>
          </a:xfrm>
        </p:grpSpPr>
        <p:sp>
          <p:nvSpPr>
            <p:cNvPr id="14" name="Rectangle 13">
              <a:extLst>
                <a:ext uri="{FF2B5EF4-FFF2-40B4-BE49-F238E27FC236}">
                  <a16:creationId xmlns:a16="http://schemas.microsoft.com/office/drawing/2014/main" id="{24316E31-FA21-D740-9EA0-6CAF28CD16D3}"/>
                </a:ext>
              </a:extLst>
            </p:cNvPr>
            <p:cNvSpPr/>
            <p:nvPr/>
          </p:nvSpPr>
          <p:spPr>
            <a:xfrm>
              <a:off x="9932427" y="599833"/>
              <a:ext cx="5359456" cy="245841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5" name="Group 14">
              <a:extLst>
                <a:ext uri="{FF2B5EF4-FFF2-40B4-BE49-F238E27FC236}">
                  <a16:creationId xmlns:a16="http://schemas.microsoft.com/office/drawing/2014/main" id="{D172D1D7-8135-F842-B71A-A85C11021400}"/>
                </a:ext>
              </a:extLst>
            </p:cNvPr>
            <p:cNvGrpSpPr/>
            <p:nvPr/>
          </p:nvGrpSpPr>
          <p:grpSpPr>
            <a:xfrm>
              <a:off x="15043039" y="350988"/>
              <a:ext cx="497688" cy="497689"/>
              <a:chOff x="15025689" y="1401052"/>
              <a:chExt cx="497688" cy="497689"/>
            </a:xfrm>
          </p:grpSpPr>
          <p:sp>
            <p:nvSpPr>
              <p:cNvPr id="17" name="Oval 16">
                <a:extLst>
                  <a:ext uri="{FF2B5EF4-FFF2-40B4-BE49-F238E27FC236}">
                    <a16:creationId xmlns:a16="http://schemas.microsoft.com/office/drawing/2014/main" id="{258E4327-7573-4F44-AF92-3374C2F8DC08}"/>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Content Placeholder 3">
                <a:extLst>
                  <a:ext uri="{FF2B5EF4-FFF2-40B4-BE49-F238E27FC236}">
                    <a16:creationId xmlns:a16="http://schemas.microsoft.com/office/drawing/2014/main" id="{7E3EC654-A1EC-0846-849E-56E61688435B}"/>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sp>
          <p:nvSpPr>
            <p:cNvPr id="16" name="Title 1">
              <a:extLst>
                <a:ext uri="{FF2B5EF4-FFF2-40B4-BE49-F238E27FC236}">
                  <a16:creationId xmlns:a16="http://schemas.microsoft.com/office/drawing/2014/main" id="{9E6F126E-2E50-8543-81F6-C4E645E9DA72}"/>
                </a:ext>
              </a:extLst>
            </p:cNvPr>
            <p:cNvSpPr txBox="1">
              <a:spLocks/>
            </p:cNvSpPr>
            <p:nvPr/>
          </p:nvSpPr>
          <p:spPr>
            <a:xfrm>
              <a:off x="10487500" y="1375549"/>
              <a:ext cx="4872054" cy="906980"/>
            </a:xfrm>
            <a:prstGeom prst="rect">
              <a:avLst/>
            </a:prstGeom>
          </p:spPr>
          <p:txBody>
            <a:bodyPr vert="horz" lIns="121920" tIns="60960" rIns="121920" bIns="60960" rtlCol="0" anchor="t" anchorCtr="0">
              <a:sp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10000"/>
                </a:lnSpc>
                <a:spcBef>
                  <a:spcPts val="0"/>
                </a:spcBef>
              </a:pPr>
              <a:r>
                <a:rPr lang="en-GB" sz="2400" dirty="0">
                  <a:solidFill>
                    <a:schemeClr val="dk1"/>
                  </a:solidFill>
                  <a:latin typeface="Overpass Mono" pitchFamily="49" charset="77"/>
                  <a:ea typeface="Calibri"/>
                  <a:cs typeface="Calibri"/>
                  <a:sym typeface="Calibri"/>
                </a:rPr>
                <a:t>Sut gall gael ei ddefnyddio?</a:t>
              </a:r>
            </a:p>
          </p:txBody>
        </p:sp>
      </p:grpSp>
    </p:spTree>
    <p:extLst>
      <p:ext uri="{BB962C8B-B14F-4D97-AF65-F5344CB8AC3E}">
        <p14:creationId xmlns:p14="http://schemas.microsoft.com/office/powerpoint/2010/main" val="3155621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Effect transition="in" filter="fade">
                                      <p:cBhvr>
                                        <p:cTn id="16" dur="5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Calibri"/>
        <a:font script="Hebr" typeface="Calibri"/>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alibri"/>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Calibri"/>
        <a:font script="Hebr" typeface="Calibri"/>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alibri"/>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Calibri"/>
        <a:font script="Hebr" typeface="Calibri"/>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alibri"/>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Campaigns Doc Word" ma:contentTypeID="0x01010020270C6529EA0544B2EFE190A98965FDE800E89C668F086C424087E41E12B61001DF" ma:contentTypeVersion="352" ma:contentTypeDescription="A word content type for use in the Campaigns Document set of the Comms Campaigns Library within the External Comms SubSite" ma:contentTypeScope="" ma:versionID="c30102e63e33c1b04973477cfc3a2421">
  <xsd:schema xmlns:xsd="http://www.w3.org/2001/XMLSchema" xmlns:xs="http://www.w3.org/2001/XMLSchema" xmlns:p="http://schemas.microsoft.com/office/2006/metadata/properties" xmlns:ns2="6495cd43-30b7-45da-972d-05dc6321e6bd" targetNamespace="http://schemas.microsoft.com/office/2006/metadata/properties" ma:root="true" ma:fieldsID="ae396b8ef63e282304a25dad73cb4350" ns2:_="">
    <xsd:import namespace="6495cd43-30b7-45da-972d-05dc6321e6bd"/>
    <xsd:element name="properties">
      <xsd:complexType>
        <xsd:sequence>
          <xsd:element name="documentManagement">
            <xsd:complexType>
              <xsd:all>
                <xsd:element ref="ns2:Campaign_x0020_Name" minOccurs="0"/>
                <xsd:element ref="ns2:Campaign_x0020_Area" minOccurs="0"/>
                <xsd:element ref="ns2:Year" minOccurs="0"/>
                <xsd:element ref="ns2:Comms_x0020_Status" minOccurs="0"/>
                <xsd:element ref="ns2:Email_x0020_Date" minOccurs="0"/>
                <xsd:element ref="ns2:Security_x0020_classification"/>
                <xsd:element ref="ns2:_dlc_DocIdUrl" minOccurs="0"/>
                <xsd:element ref="ns2:_dlc_DocIdPersistId" minOccurs="0"/>
                <xsd:element ref="ns2:TaxCatchAll" minOccurs="0"/>
                <xsd:element ref="ns2:TaxCatchAllLabel" minOccurs="0"/>
                <xsd:element ref="ns2:DLCPolicyLabelValue" minOccurs="0"/>
                <xsd:element ref="ns2:DLCPolicyLabelClientValue" minOccurs="0"/>
                <xsd:element ref="ns2:DLCPolicyLabelLock" minOccurs="0"/>
                <xsd:element ref="ns2:_dlc_Doc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95cd43-30b7-45da-972d-05dc6321e6bd" elementFormDefault="qualified">
    <xsd:import namespace="http://schemas.microsoft.com/office/2006/documentManagement/types"/>
    <xsd:import namespace="http://schemas.microsoft.com/office/infopath/2007/PartnerControls"/>
    <xsd:element name="Campaign_x0020_Name" ma:index="2" nillable="true" ma:displayName="Campaign Name" ma:description="A column to identify the Communications Campaign Name" ma:internalName="Campaign_x0020_Name">
      <xsd:simpleType>
        <xsd:restriction base="dms:Text">
          <xsd:maxLength value="255"/>
        </xsd:restriction>
      </xsd:simpleType>
    </xsd:element>
    <xsd:element name="Campaign_x0020_Area" ma:index="3" nillable="true" ma:displayName="Campaign Area" ma:description="A column to identify the type of Communications campaign" ma:format="Dropdown" ma:internalName="Campaign_x0020_Area">
      <xsd:simpleType>
        <xsd:restriction base="dms:Choice">
          <xsd:enumeration value="Internal"/>
          <xsd:enumeration value="External"/>
          <xsd:enumeration value="Both"/>
        </xsd:restriction>
      </xsd:simpleType>
    </xsd:element>
    <xsd:element name="Year" ma:index="4" nillable="true" ma:displayName="Year" ma:default="2020" ma:internalName="Year">
      <xsd:simpleType>
        <xsd:restriction base="dms:Text">
          <xsd:maxLength value="255"/>
        </xsd:restriction>
      </xsd:simpleType>
    </xsd:element>
    <xsd:element name="Comms_x0020_Status" ma:index="5" nillable="true" ma:displayName="Comms Status" ma:description="A column to identify whether a document is a draft or final version" ma:format="Dropdown" ma:internalName="Comms_x0020_Status">
      <xsd:simpleType>
        <xsd:restriction base="dms:Choice">
          <xsd:enumeration value="Draft"/>
          <xsd:enumeration value="Final"/>
        </xsd:restriction>
      </xsd:simpleType>
    </xsd:element>
    <xsd:element name="Email_x0020_Date" ma:index="6" nillable="true" ma:displayName="Email Date" ma:format="DateOnly" ma:internalName="Email_x0020_Date">
      <xsd:simpleType>
        <xsd:restriction base="dms:DateTime"/>
      </xsd:simpleType>
    </xsd:element>
    <xsd:element name="Security_x0020_classification" ma:index="7" ma:displayName="Security classification" ma:default="Official" ma:format="Dropdown" ma:internalName="Security_x0020_classification">
      <xsd:simpleType>
        <xsd:restriction base="dms:Choice">
          <xsd:enumeration value="Official"/>
          <xsd:enumeration value="Official - sensitive"/>
        </xsd:restriction>
      </xsd:simpleType>
    </xsd:element>
    <xsd:element name="_dlc_DocIdUrl" ma:index="8"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9" nillable="true" ma:displayName="Persist ID" ma:description="Keep ID on add." ma:hidden="true" ma:internalName="_dlc_DocIdPersistId" ma:readOnly="true">
      <xsd:simpleType>
        <xsd:restriction base="dms:Boolean"/>
      </xsd:simpleType>
    </xsd:element>
    <xsd:element name="TaxCatchAll" ma:index="10" nillable="true" ma:displayName="Taxonomy Catch All Column" ma:description="" ma:hidden="true" ma:list="{bb9bbd53-655f-4ab6-b89e-57fa117f12dc}" ma:internalName="TaxCatchAll" ma:showField="CatchAllData" ma:web="9599cbeb-6c01-4306-b23f-38f639f613f9">
      <xsd:complexType>
        <xsd:complexContent>
          <xsd:extension base="dms:MultiChoiceLookup">
            <xsd:sequence>
              <xsd:element name="Value" type="dms:Lookup" maxOccurs="unbounded" minOccurs="0" nillable="true"/>
            </xsd:sequence>
          </xsd:extension>
        </xsd:complexContent>
      </xsd:complexType>
    </xsd:element>
    <xsd:element name="TaxCatchAllLabel" ma:index="11" nillable="true" ma:displayName="Taxonomy Catch All Column1" ma:description="" ma:hidden="true" ma:list="{bb9bbd53-655f-4ab6-b89e-57fa117f12dc}" ma:internalName="TaxCatchAllLabel" ma:readOnly="true" ma:showField="CatchAllDataLabel" ma:web="9599cbeb-6c01-4306-b23f-38f639f613f9">
      <xsd:complexType>
        <xsd:complexContent>
          <xsd:extension base="dms:MultiChoiceLookup">
            <xsd:sequence>
              <xsd:element name="Value" type="dms:Lookup" maxOccurs="unbounded" minOccurs="0" nillable="true"/>
            </xsd:sequence>
          </xsd:extension>
        </xsd:complexContent>
      </xsd:complexType>
    </xsd:element>
    <xsd:element name="DLCPolicyLabelValue" ma:index="15" nillable="true" ma:displayName="Label" ma:description="Stores the current value of the label." ma:internalName="DLCPolicyLabelValue" ma:readOnly="true">
      <xsd:simpleType>
        <xsd:restriction base="dms:Note">
          <xsd:maxLength value="255"/>
        </xsd:restriction>
      </xsd:simpleType>
    </xsd:element>
    <xsd:element name="DLCPolicyLabelClientValue" ma:index="16" nillable="true" ma:displayName="Client Label Value" ma:description="Stores the last label value computed on the client." ma:hidden="true" ma:internalName="DLCPolicyLabelClientValue" ma:readOnly="false">
      <xsd:simpleType>
        <xsd:restriction base="dms:Note"/>
      </xsd:simpleType>
    </xsd:element>
    <xsd:element name="DLCPolicyLabelLock" ma:index="17" nillable="true" ma:displayName="Label Locked" ma:description="Indicates whether the label should be updated when item properties are modified." ma:hidden="true" ma:internalName="DLCPolicyLabelLock" ma:readOnly="false">
      <xsd:simpleType>
        <xsd:restriction base="dms:Text"/>
      </xsd:simpleType>
    </xsd:element>
    <xsd:element name="_dlc_DocId" ma:index="19" nillable="true" ma:displayName="Document ID Value" ma:description="The value of the document ID assigned to this item." ma:internalName="_dlc_DocId"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Content Type"/>
        <xsd:element ref="dc:title"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DLCPolicyLabelClientValue xmlns="6495cd43-30b7-45da-972d-05dc6321e6bd" xsi:nil="true"/>
    <Security_x0020_classification xmlns="6495cd43-30b7-45da-972d-05dc6321e6bd"/>
    <Year xmlns="6495cd43-30b7-45da-972d-05dc6321e6bd" xsi:nil="true"/>
    <Email_x0020_Date xmlns="6495cd43-30b7-45da-972d-05dc6321e6bd" xsi:nil="true"/>
    <Campaign_x0020_Area xmlns="6495cd43-30b7-45da-972d-05dc6321e6bd" xsi:nil="true"/>
    <DLCPolicyLabelLock xmlns="6495cd43-30b7-45da-972d-05dc6321e6bd" xsi:nil="true"/>
    <Campaign_x0020_Name xmlns="6495cd43-30b7-45da-972d-05dc6321e6bd" xsi:nil="true"/>
    <Comms_x0020_Status xmlns="6495cd43-30b7-45da-972d-05dc6321e6bd" xsi:nil="true"/>
    <TaxCatchAll xmlns="6495cd43-30b7-45da-972d-05dc6321e6bd"/>
    <_dlc_DocId xmlns="6495cd43-30b7-45da-972d-05dc6321e6bd" xsi:nil="true"/>
    <_dlc_DocIdUrl xmlns="6495cd43-30b7-45da-972d-05dc6321e6bd">
      <Url xsi:nil="true"/>
      <Description xsi:nil="true"/>
    </_dlc_DocIdUrl>
  </documentManagement>
</p:properties>
</file>

<file path=customXml/item5.xml><?xml version="1.0" encoding="utf-8"?>
<?mso-contentType ?>
<SharedContentType xmlns="Microsoft.SharePoint.Taxonomy.ContentTypeSync" SourceId="bfc18c49-0394-481a-ba4a-a4ceacd0e392" ContentTypeId="0x01010020270C6529EA0544B2EFE190A98965FDE8" PreviousValue="false"/>
</file>

<file path=customXml/itemProps1.xml><?xml version="1.0" encoding="utf-8"?>
<ds:datastoreItem xmlns:ds="http://schemas.openxmlformats.org/officeDocument/2006/customXml" ds:itemID="{83F737DA-A09E-4782-845A-6047D10761FD}">
  <ds:schemaRefs>
    <ds:schemaRef ds:uri="http://schemas.microsoft.com/sharepoint/events"/>
  </ds:schemaRefs>
</ds:datastoreItem>
</file>

<file path=customXml/itemProps2.xml><?xml version="1.0" encoding="utf-8"?>
<ds:datastoreItem xmlns:ds="http://schemas.openxmlformats.org/officeDocument/2006/customXml" ds:itemID="{48C114D2-3524-402D-9CCD-3E868A46A793}">
  <ds:schemaRefs>
    <ds:schemaRef ds:uri="http://schemas.microsoft.com/sharepoint/v3/contenttype/forms"/>
  </ds:schemaRefs>
</ds:datastoreItem>
</file>

<file path=customXml/itemProps3.xml><?xml version="1.0" encoding="utf-8"?>
<ds:datastoreItem xmlns:ds="http://schemas.openxmlformats.org/officeDocument/2006/customXml" ds:itemID="{49E0FCE9-4C98-403B-9DDA-F05C96ECD8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495cd43-30b7-45da-972d-05dc6321e6b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DDD0352A-EFF4-4308-B6CF-952DBD44C19A}">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6495cd43-30b7-45da-972d-05dc6321e6bd"/>
    <ds:schemaRef ds:uri="http://www.w3.org/XML/1998/namespace"/>
  </ds:schemaRefs>
</ds:datastoreItem>
</file>

<file path=customXml/itemProps5.xml><?xml version="1.0" encoding="utf-8"?>
<ds:datastoreItem xmlns:ds="http://schemas.openxmlformats.org/officeDocument/2006/customXml" ds:itemID="{79DCCA12-3CAA-4907-A3A7-0F4ABE098256}">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2452</Words>
  <Application>Microsoft Office PowerPoint</Application>
  <PresentationFormat>Custom</PresentationFormat>
  <Paragraphs>193</Paragraphs>
  <Slides>16</Slides>
  <Notes>16</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Calibri</vt:lpstr>
      <vt:lpstr>Verdana</vt:lpstr>
      <vt:lpstr>Arial</vt:lpstr>
      <vt:lpstr>Overpass Mono</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Mila Gorini</dc:creator>
  <cp:lastModifiedBy>Rachel Adams</cp:lastModifiedBy>
  <cp:revision>416</cp:revision>
  <cp:lastPrinted>2021-06-24T11:24:55Z</cp:lastPrinted>
  <dcterms:created xsi:type="dcterms:W3CDTF">2019-10-24T14:49:16Z</dcterms:created>
  <dcterms:modified xsi:type="dcterms:W3CDTF">2022-06-15T14:08:17Z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0x01010020270C6529EA0544B2EFE190A98965FDE800E89C668F086C424087E41E12B61001DF</vt:lpwstr>
  </property>
  <property fmtid="{D5CDD505-2E9C-101B-9397-08002B2CF9AE}" pid="3" name="_dlc_DocIdItemGuid">
    <vt:lpwstr>f68e5d26-2371-448f-9ae6-b789cb0ca0e6</vt:lpwstr>
  </property>
  <property fmtid="{D5CDD505-2E9C-101B-9397-08002B2CF9AE}" pid="4" name="TaxKeyword">
    <vt:lpwstr/>
  </property>
  <property fmtid="{D5CDD505-2E9C-101B-9397-08002B2CF9AE}" pid="5" name="TaxKeywordTaxHTField">
    <vt:lpwstr/>
  </property>
  <property fmtid="{D5CDD505-2E9C-101B-9397-08002B2CF9AE}" pid="6" name="_docset_NoMedatataSyncRequired">
    <vt:lpwstr>False</vt:lpwstr>
  </property>
</Properties>
</file>